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5" r:id="rId5"/>
    <p:sldMasterId id="2147483680" r:id="rId6"/>
    <p:sldMasterId id="2147483698" r:id="rId7"/>
    <p:sldMasterId id="2147483700" r:id="rId8"/>
    <p:sldMasterId id="2147483702" r:id="rId9"/>
  </p:sldMasterIdLst>
  <p:notesMasterIdLst>
    <p:notesMasterId r:id="rId23"/>
  </p:notesMasterIdLst>
  <p:sldIdLst>
    <p:sldId id="256" r:id="rId10"/>
    <p:sldId id="257" r:id="rId11"/>
    <p:sldId id="258" r:id="rId12"/>
    <p:sldId id="259" r:id="rId13"/>
    <p:sldId id="260" r:id="rId14"/>
    <p:sldId id="2147483317" r:id="rId15"/>
    <p:sldId id="261" r:id="rId16"/>
    <p:sldId id="262" r:id="rId17"/>
    <p:sldId id="263" r:id="rId18"/>
    <p:sldId id="2147483314" r:id="rId19"/>
    <p:sldId id="265" r:id="rId20"/>
    <p:sldId id="2147483315" r:id="rId21"/>
    <p:sldId id="2147483316" r:id="rId22"/>
  </p:sldIdLst>
  <p:sldSz cx="12192000" cy="6858000"/>
  <p:notesSz cx="6858000" cy="9144000"/>
  <p:embeddedFontLs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Open Sans ExtraBold" panose="020B0906030804020204" pitchFamily="34" charset="0"/>
      <p:bold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grRRIMEbWmfYgAYgBvnjJqmMj5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F4D446-13D9-4FEC-A87F-D668D325AB05}" v="39" dt="2026-10-12T17:21:52.054"/>
  </p1510:revLst>
</p1510:revInfo>
</file>

<file path=ppt/tableStyles.xml><?xml version="1.0" encoding="utf-8"?>
<a:tblStyleLst xmlns:a="http://schemas.openxmlformats.org/drawingml/2006/main" def="{CF51A675-C3C2-4941-A05B-9D4C0DB09899}">
  <a:tblStyle styleId="{CF51A675-C3C2-4941-A05B-9D4C0DB0989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3.fntdata"/><Relationship Id="rId39" Type="http://schemas.openxmlformats.org/officeDocument/2006/relationships/presProps" Target="presProps.xml"/><Relationship Id="rId21" Type="http://schemas.openxmlformats.org/officeDocument/2006/relationships/slide" Target="slides/slide12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customschemas.google.com/relationships/presentationmetadata" Target="metadata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font" Target="fonts/font6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43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4" name="Google Shape;3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Highlight that Room D on multimodal data &amp; analyses is TUDB if folks want to learn more</a:t>
            </a:r>
            <a:endParaRPr/>
          </a:p>
        </p:txBody>
      </p:sp>
      <p:sp>
        <p:nvSpPr>
          <p:cNvPr id="402" name="Google Shape;402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0" name="Google Shape;430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Call out static nature of report &amp; complexities in adding modalities beyond traditional targeted fluid assays- new model addresses these limitations &amp; developing target-specific toolkits as additional resource</a:t>
            </a:r>
            <a:endParaRPr/>
          </a:p>
        </p:txBody>
      </p:sp>
      <p:sp>
        <p:nvSpPr>
          <p:cNvPr id="454" name="Google Shape;4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Streamlit platform addresses these limitations</a:t>
            </a:r>
            <a:endParaRPr/>
          </a:p>
        </p:txBody>
      </p:sp>
      <p:sp>
        <p:nvSpPr>
          <p:cNvPr id="464" name="Google Shape;46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Streamlit platform addresses these limitations</a:t>
            </a:r>
            <a:endParaRPr/>
          </a:p>
        </p:txBody>
      </p:sp>
      <p:sp>
        <p:nvSpPr>
          <p:cNvPr id="464" name="Google Shape;464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3135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h78729b1cf590ea50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2" name="Google Shape;472;h78729b1cf590ea5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6" name="Google Shape;49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7" name="Google Shape;49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Call out Fernanda as leader of portfolio who can address additional specific pathway related ?s</a:t>
            </a:r>
            <a:endParaRPr/>
          </a:p>
        </p:txBody>
      </p:sp>
      <p:sp>
        <p:nvSpPr>
          <p:cNvPr id="519" name="Google Shape;51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050" spc="8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We plan to work on targets based on the robustness of the therapeutic pipeline for a given target</a:t>
            </a:r>
            <a:endParaRPr/>
          </a:p>
        </p:txBody>
      </p:sp>
      <p:sp>
        <p:nvSpPr>
          <p:cNvPr id="541" name="Google Shape;5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613E2-D43C-7745-6E1C-5D168CBE0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10FBF3-F9A1-CCAC-162C-94B217ED35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D684A8-BBD5-BD68-1889-91FA2DD39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Refresh on intros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95E99-BDB1-F045-935D-6C6E52A8BD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A57814-0259-AB4D-8402-94937CCC76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814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DF088-BD6F-4862-AF2B-9DE9A75EA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23278-B2B2-6A7C-0B5E-3421B5D6C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00AC68-E539-D1E8-7DDB-462E9DFC4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Refresh on intros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0527F-6DB4-E234-ED07-45A76C0C2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A57814-0259-AB4D-8402-94937CCC76D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28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arrow gray">
  <p:cSld name="Cover arrow gray">
    <p:bg>
      <p:bgPr>
        <a:solidFill>
          <a:schemeClr val="dk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>
            <a:spLocks noGrp="1"/>
          </p:cNvSpPr>
          <p:nvPr>
            <p:ph type="ctrTitle"/>
          </p:nvPr>
        </p:nvSpPr>
        <p:spPr>
          <a:xfrm>
            <a:off x="1524000" y="2468757"/>
            <a:ext cx="7971998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ubTitle" idx="1"/>
          </p:nvPr>
        </p:nvSpPr>
        <p:spPr>
          <a:xfrm>
            <a:off x="1524000" y="4145734"/>
            <a:ext cx="7971998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body" idx="2"/>
          </p:nvPr>
        </p:nvSpPr>
        <p:spPr>
          <a:xfrm>
            <a:off x="1524000" y="5662704"/>
            <a:ext cx="7971998" cy="27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3"/>
          </p:nvPr>
        </p:nvSpPr>
        <p:spPr>
          <a:xfrm>
            <a:off x="640661" y="570069"/>
            <a:ext cx="2483708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7" name="Google Shape;17;p12"/>
          <p:cNvCxnSpPr/>
          <p:nvPr/>
        </p:nvCxnSpPr>
        <p:spPr>
          <a:xfrm rot="10800000" flipH="1">
            <a:off x="669851" y="1201353"/>
            <a:ext cx="7981200" cy="5837400"/>
          </a:xfrm>
          <a:prstGeom prst="bentConnector3">
            <a:avLst>
              <a:gd name="adj1" fmla="val -49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  <p:pic>
        <p:nvPicPr>
          <p:cNvPr id="18" name="Google Shape;18;p12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9330" y="345558"/>
            <a:ext cx="2949287" cy="1081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centred orange">
  <p:cSld name="Cover centred orange">
    <p:bg>
      <p:bgPr>
        <a:solidFill>
          <a:schemeClr val="accen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/>
          <p:nvPr/>
        </p:nvSpPr>
        <p:spPr>
          <a:xfrm>
            <a:off x="-314326" y="-117651"/>
            <a:ext cx="13001625" cy="617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ctrTitle"/>
          </p:nvPr>
        </p:nvSpPr>
        <p:spPr>
          <a:xfrm>
            <a:off x="1524000" y="1846879"/>
            <a:ext cx="9144000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ubTitle" idx="1"/>
          </p:nvPr>
        </p:nvSpPr>
        <p:spPr>
          <a:xfrm>
            <a:off x="1524000" y="3540253"/>
            <a:ext cx="9144000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3" name="Google Shape;23;p19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21356" y="5257800"/>
            <a:ext cx="2949287" cy="108140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9"/>
          <p:cNvSpPr txBox="1">
            <a:spLocks noGrp="1"/>
          </p:cNvSpPr>
          <p:nvPr>
            <p:ph type="body" idx="2"/>
          </p:nvPr>
        </p:nvSpPr>
        <p:spPr>
          <a:xfrm>
            <a:off x="1524000" y="705066"/>
            <a:ext cx="9143999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centred grey">
  <p:cSld name="Cover centred grey">
    <p:bg>
      <p:bgPr>
        <a:solidFill>
          <a:schemeClr val="dk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/>
          <p:nvPr/>
        </p:nvSpPr>
        <p:spPr>
          <a:xfrm>
            <a:off x="-314326" y="-117651"/>
            <a:ext cx="13001625" cy="617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ctrTitle"/>
          </p:nvPr>
        </p:nvSpPr>
        <p:spPr>
          <a:xfrm>
            <a:off x="1524000" y="1846879"/>
            <a:ext cx="9144000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ubTitle" idx="1"/>
          </p:nvPr>
        </p:nvSpPr>
        <p:spPr>
          <a:xfrm>
            <a:off x="1524000" y="3540253"/>
            <a:ext cx="9144000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9" name="Google Shape;29;p20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21356" y="5257800"/>
            <a:ext cx="2949287" cy="108140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0"/>
          <p:cNvSpPr txBox="1">
            <a:spLocks noGrp="1"/>
          </p:cNvSpPr>
          <p:nvPr>
            <p:ph type="body" idx="2"/>
          </p:nvPr>
        </p:nvSpPr>
        <p:spPr>
          <a:xfrm>
            <a:off x="1524000" y="705066"/>
            <a:ext cx="9143999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left orange">
  <p:cSld name="Cover left orange">
    <p:bg>
      <p:bgPr>
        <a:solidFill>
          <a:schemeClr val="accen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>
            <a:spLocks noGrp="1"/>
          </p:cNvSpPr>
          <p:nvPr>
            <p:ph type="ctrTitle"/>
          </p:nvPr>
        </p:nvSpPr>
        <p:spPr>
          <a:xfrm>
            <a:off x="640661" y="2468757"/>
            <a:ext cx="9230926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subTitle" idx="1"/>
          </p:nvPr>
        </p:nvSpPr>
        <p:spPr>
          <a:xfrm>
            <a:off x="640661" y="4145734"/>
            <a:ext cx="9230926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2"/>
          </p:nvPr>
        </p:nvSpPr>
        <p:spPr>
          <a:xfrm>
            <a:off x="640661" y="5662704"/>
            <a:ext cx="7971998" cy="27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/>
          <p:nvPr/>
        </p:nvSpPr>
        <p:spPr>
          <a:xfrm>
            <a:off x="4526285" y="2498651"/>
            <a:ext cx="8074276" cy="383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" name="Google Shape;36;p21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1233" y="345558"/>
            <a:ext cx="2949287" cy="108140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1"/>
          <p:cNvSpPr txBox="1">
            <a:spLocks noGrp="1"/>
          </p:cNvSpPr>
          <p:nvPr>
            <p:ph type="body" idx="3"/>
          </p:nvPr>
        </p:nvSpPr>
        <p:spPr>
          <a:xfrm>
            <a:off x="9032789" y="5662703"/>
            <a:ext cx="2483708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left gray">
  <p:cSld name="Cover left gray">
    <p:bg>
      <p:bgPr>
        <a:solidFill>
          <a:schemeClr val="dk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/>
          <p:nvPr/>
        </p:nvSpPr>
        <p:spPr>
          <a:xfrm>
            <a:off x="4526285" y="2498651"/>
            <a:ext cx="8074276" cy="383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ctrTitle"/>
          </p:nvPr>
        </p:nvSpPr>
        <p:spPr>
          <a:xfrm>
            <a:off x="640661" y="2468757"/>
            <a:ext cx="9545558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subTitle" idx="1"/>
          </p:nvPr>
        </p:nvSpPr>
        <p:spPr>
          <a:xfrm>
            <a:off x="640661" y="4145734"/>
            <a:ext cx="9545558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2"/>
          </p:nvPr>
        </p:nvSpPr>
        <p:spPr>
          <a:xfrm>
            <a:off x="640661" y="5662704"/>
            <a:ext cx="7971998" cy="27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3" name="Google Shape;43;p22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1233" y="345558"/>
            <a:ext cx="2949287" cy="108140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22"/>
          <p:cNvSpPr txBox="1">
            <a:spLocks noGrp="1"/>
          </p:cNvSpPr>
          <p:nvPr>
            <p:ph type="body" idx="3"/>
          </p:nvPr>
        </p:nvSpPr>
        <p:spPr>
          <a:xfrm>
            <a:off x="9032789" y="5662703"/>
            <a:ext cx="2483708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arrow orange">
  <p:cSld name="Cover arrow orange">
    <p:bg>
      <p:bgPr>
        <a:solidFill>
          <a:schemeClr val="accen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ctrTitle"/>
          </p:nvPr>
        </p:nvSpPr>
        <p:spPr>
          <a:xfrm>
            <a:off x="1524000" y="2468757"/>
            <a:ext cx="7971998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ubTitle" idx="1"/>
          </p:nvPr>
        </p:nvSpPr>
        <p:spPr>
          <a:xfrm>
            <a:off x="1524000" y="4145734"/>
            <a:ext cx="7971998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2"/>
          </p:nvPr>
        </p:nvSpPr>
        <p:spPr>
          <a:xfrm>
            <a:off x="1524000" y="5662704"/>
            <a:ext cx="7971998" cy="27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3"/>
          </p:nvPr>
        </p:nvSpPr>
        <p:spPr>
          <a:xfrm>
            <a:off x="640661" y="570069"/>
            <a:ext cx="2483708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0" name="Google Shape;50;p23"/>
          <p:cNvCxnSpPr/>
          <p:nvPr/>
        </p:nvCxnSpPr>
        <p:spPr>
          <a:xfrm rot="10800000" flipH="1">
            <a:off x="669851" y="1201353"/>
            <a:ext cx="7981200" cy="5837400"/>
          </a:xfrm>
          <a:prstGeom prst="bentConnector3">
            <a:avLst>
              <a:gd name="adj1" fmla="val -490"/>
            </a:avLst>
          </a:prstGeom>
          <a:noFill/>
          <a:ln w="9525" cap="flat" cmpd="sng">
            <a:solidFill>
              <a:schemeClr val="dk2"/>
            </a:solidFill>
            <a:prstDash val="solid"/>
            <a:miter lim="80"/>
            <a:headEnd type="none" w="sm" len="sm"/>
            <a:tailEnd type="stealth" w="lg" len="lg"/>
          </a:ln>
        </p:spPr>
      </p:cxnSp>
      <p:pic>
        <p:nvPicPr>
          <p:cNvPr id="51" name="Google Shape;51;p23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9330" y="345558"/>
            <a:ext cx="2949287" cy="1081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object">
  <p:cSld name="Text +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7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6614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7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41402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7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7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67"/>
          <p:cNvSpPr txBox="1">
            <a:spLocks noGrp="1"/>
          </p:cNvSpPr>
          <p:nvPr>
            <p:ph type="body" idx="2"/>
          </p:nvPr>
        </p:nvSpPr>
        <p:spPr>
          <a:xfrm>
            <a:off x="5156200" y="1449389"/>
            <a:ext cx="64008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obj">
  <p:cSld name="OBJECT">
    <p:bg>
      <p:bgPr>
        <a:solidFill>
          <a:schemeClr val="lt2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8"/>
          <p:cNvSpPr/>
          <p:nvPr/>
        </p:nvSpPr>
        <p:spPr>
          <a:xfrm>
            <a:off x="4526285" y="2498651"/>
            <a:ext cx="8074276" cy="383777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68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8"/>
          <p:cNvSpPr txBox="1">
            <a:spLocks noGrp="1"/>
          </p:cNvSpPr>
          <p:nvPr>
            <p:ph type="body" idx="1"/>
          </p:nvPr>
        </p:nvSpPr>
        <p:spPr>
          <a:xfrm>
            <a:off x="960698" y="1449389"/>
            <a:ext cx="10596299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Char char="+"/>
              <a:defRPr sz="22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68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8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1" name="Google Shape;71;p68"/>
          <p:cNvCxnSpPr/>
          <p:nvPr/>
        </p:nvCxnSpPr>
        <p:spPr>
          <a:xfrm rot="10800000" flipH="1">
            <a:off x="635000" y="1152600"/>
            <a:ext cx="11175900" cy="570540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72" name="Google Shape;72;p68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Agenda">
  <p:cSld name="1_Agenda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9"/>
          <p:cNvSpPr/>
          <p:nvPr/>
        </p:nvSpPr>
        <p:spPr>
          <a:xfrm>
            <a:off x="4526285" y="2498651"/>
            <a:ext cx="8074276" cy="3837773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69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9"/>
          <p:cNvSpPr txBox="1">
            <a:spLocks noGrp="1"/>
          </p:cNvSpPr>
          <p:nvPr>
            <p:ph type="body" idx="1"/>
          </p:nvPr>
        </p:nvSpPr>
        <p:spPr>
          <a:xfrm>
            <a:off x="960698" y="1449389"/>
            <a:ext cx="10596299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Char char="+"/>
              <a:defRPr sz="22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9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9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9" name="Google Shape;79;p69"/>
          <p:cNvCxnSpPr/>
          <p:nvPr/>
        </p:nvCxnSpPr>
        <p:spPr>
          <a:xfrm rot="10800000" flipH="1">
            <a:off x="635000" y="1152600"/>
            <a:ext cx="11175900" cy="5705400"/>
          </a:xfrm>
          <a:prstGeom prst="bentConnector3">
            <a:avLst>
              <a:gd name="adj1" fmla="val -42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80" name="Google Shape;80;p69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 column lef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0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09625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0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809625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70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70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70"/>
          <p:cNvSpPr>
            <a:spLocks noGrp="1"/>
          </p:cNvSpPr>
          <p:nvPr>
            <p:ph type="pic" idx="2"/>
          </p:nvPr>
        </p:nvSpPr>
        <p:spPr>
          <a:xfrm>
            <a:off x="10092235" y="563791"/>
            <a:ext cx="1461600" cy="146662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940">
          <p15:clr>
            <a:srgbClr val="FBAE40"/>
          </p15:clr>
        </p15:guide>
        <p15:guide id="5" pos="2180">
          <p15:clr>
            <a:srgbClr val="FBAE40"/>
          </p15:clr>
        </p15:guide>
        <p15:guide id="6" pos="3720">
          <p15:clr>
            <a:srgbClr val="FBAE40"/>
          </p15:clr>
        </p15:guide>
        <p15:guide id="7" pos="3960">
          <p15:clr>
            <a:srgbClr val="FBAE40"/>
          </p15:clr>
        </p15:guide>
        <p15:guide id="8" pos="5500">
          <p15:clr>
            <a:srgbClr val="FBAE40"/>
          </p15:clr>
        </p15:guide>
        <p15:guide id="9" pos="5740">
          <p15:clr>
            <a:srgbClr val="FBAE40"/>
          </p15:clr>
        </p15:guide>
        <p15:guide id="10" pos="72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4320">
          <p15:clr>
            <a:srgbClr val="FBAE40"/>
          </p15:clr>
        </p15:guide>
        <p15:guide id="13" orient="horz" pos="240">
          <p15:clr>
            <a:srgbClr val="FBAE40"/>
          </p15:clr>
        </p15:guide>
        <p15:guide id="14" orient="horz" pos="39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left">
  <p:cSld name="2 columns lef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1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6614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1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41402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71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1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71"/>
          <p:cNvSpPr txBox="1">
            <a:spLocks noGrp="1"/>
          </p:cNvSpPr>
          <p:nvPr>
            <p:ph type="body" idx="2"/>
          </p:nvPr>
        </p:nvSpPr>
        <p:spPr>
          <a:xfrm>
            <a:off x="5156200" y="1449389"/>
            <a:ext cx="41402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71"/>
          <p:cNvSpPr>
            <a:spLocks noGrp="1"/>
          </p:cNvSpPr>
          <p:nvPr>
            <p:ph type="pic" idx="3"/>
          </p:nvPr>
        </p:nvSpPr>
        <p:spPr>
          <a:xfrm>
            <a:off x="10308489" y="563791"/>
            <a:ext cx="1248511" cy="125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1 column">
  <p:cSld name="Side heading 1 colum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2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10922000" cy="57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72"/>
          <p:cNvSpPr txBox="1">
            <a:spLocks noGrp="1"/>
          </p:cNvSpPr>
          <p:nvPr>
            <p:ph type="body" idx="1"/>
          </p:nvPr>
        </p:nvSpPr>
        <p:spPr>
          <a:xfrm>
            <a:off x="3863974" y="1449389"/>
            <a:ext cx="7693025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72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72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9" name="Google Shape;99;p72"/>
          <p:cNvCxnSpPr/>
          <p:nvPr/>
        </p:nvCxnSpPr>
        <p:spPr>
          <a:xfrm>
            <a:off x="635000" y="1513937"/>
            <a:ext cx="1204558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0" name="Google Shape;100;p72"/>
          <p:cNvSpPr txBox="1">
            <a:spLocks noGrp="1"/>
          </p:cNvSpPr>
          <p:nvPr>
            <p:ph type="body" idx="2"/>
          </p:nvPr>
        </p:nvSpPr>
        <p:spPr>
          <a:xfrm>
            <a:off x="637696" y="1716657"/>
            <a:ext cx="2845280" cy="4188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2 columns">
  <p:cSld name="Side heading 2 column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3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10922000" cy="57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73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73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5" name="Google Shape;105;p73"/>
          <p:cNvCxnSpPr/>
          <p:nvPr/>
        </p:nvCxnSpPr>
        <p:spPr>
          <a:xfrm>
            <a:off x="635000" y="1513937"/>
            <a:ext cx="1204558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06" name="Google Shape;106;p73"/>
          <p:cNvSpPr txBox="1">
            <a:spLocks noGrp="1"/>
          </p:cNvSpPr>
          <p:nvPr>
            <p:ph type="body" idx="1"/>
          </p:nvPr>
        </p:nvSpPr>
        <p:spPr>
          <a:xfrm>
            <a:off x="637696" y="1716657"/>
            <a:ext cx="2845280" cy="4188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73"/>
          <p:cNvSpPr txBox="1">
            <a:spLocks noGrp="1"/>
          </p:cNvSpPr>
          <p:nvPr>
            <p:ph type="body" idx="2"/>
          </p:nvPr>
        </p:nvSpPr>
        <p:spPr>
          <a:xfrm>
            <a:off x="3872601" y="1449389"/>
            <a:ext cx="3641007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73"/>
          <p:cNvSpPr txBox="1">
            <a:spLocks noGrp="1"/>
          </p:cNvSpPr>
          <p:nvPr>
            <p:ph type="body" idx="3"/>
          </p:nvPr>
        </p:nvSpPr>
        <p:spPr>
          <a:xfrm>
            <a:off x="7903233" y="1449389"/>
            <a:ext cx="3641007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right">
  <p:cSld name="1 column righ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4"/>
          <p:cNvSpPr txBox="1">
            <a:spLocks noGrp="1"/>
          </p:cNvSpPr>
          <p:nvPr>
            <p:ph type="title"/>
          </p:nvPr>
        </p:nvSpPr>
        <p:spPr>
          <a:xfrm>
            <a:off x="2249488" y="381000"/>
            <a:ext cx="9307512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74"/>
          <p:cNvSpPr txBox="1">
            <a:spLocks noGrp="1"/>
          </p:cNvSpPr>
          <p:nvPr>
            <p:ph type="body" idx="1"/>
          </p:nvPr>
        </p:nvSpPr>
        <p:spPr>
          <a:xfrm>
            <a:off x="2249488" y="1449389"/>
            <a:ext cx="809625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74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74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74"/>
          <p:cNvSpPr>
            <a:spLocks noGrp="1"/>
          </p:cNvSpPr>
          <p:nvPr>
            <p:ph type="pic" idx="2"/>
          </p:nvPr>
        </p:nvSpPr>
        <p:spPr>
          <a:xfrm>
            <a:off x="635000" y="563791"/>
            <a:ext cx="1248511" cy="125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9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right">
  <p:cSld name="2 columns righ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5"/>
          <p:cNvSpPr txBox="1">
            <a:spLocks noGrp="1"/>
          </p:cNvSpPr>
          <p:nvPr>
            <p:ph type="title"/>
          </p:nvPr>
        </p:nvSpPr>
        <p:spPr>
          <a:xfrm>
            <a:off x="2249488" y="381000"/>
            <a:ext cx="9307512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5"/>
          <p:cNvSpPr txBox="1">
            <a:spLocks noGrp="1"/>
          </p:cNvSpPr>
          <p:nvPr>
            <p:ph type="body" idx="1"/>
          </p:nvPr>
        </p:nvSpPr>
        <p:spPr>
          <a:xfrm>
            <a:off x="2249488" y="1449389"/>
            <a:ext cx="4462462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75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5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75"/>
          <p:cNvSpPr>
            <a:spLocks noGrp="1"/>
          </p:cNvSpPr>
          <p:nvPr>
            <p:ph type="pic" idx="2"/>
          </p:nvPr>
        </p:nvSpPr>
        <p:spPr>
          <a:xfrm>
            <a:off x="635000" y="563791"/>
            <a:ext cx="1248511" cy="12528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75"/>
          <p:cNvSpPr txBox="1">
            <a:spLocks noGrp="1"/>
          </p:cNvSpPr>
          <p:nvPr>
            <p:ph type="body" idx="3"/>
          </p:nvPr>
        </p:nvSpPr>
        <p:spPr>
          <a:xfrm>
            <a:off x="7094538" y="1449389"/>
            <a:ext cx="4462462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9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">
  <p:cSld name="Intro 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6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109220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76"/>
          <p:cNvSpPr txBox="1">
            <a:spLocks noGrp="1"/>
          </p:cNvSpPr>
          <p:nvPr>
            <p:ph type="body" idx="1"/>
          </p:nvPr>
        </p:nvSpPr>
        <p:spPr>
          <a:xfrm>
            <a:off x="3484954" y="1449389"/>
            <a:ext cx="6455971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76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76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" name="Google Shape;127;p76"/>
          <p:cNvSpPr>
            <a:spLocks noGrp="1"/>
          </p:cNvSpPr>
          <p:nvPr>
            <p:ph type="pic" idx="2"/>
          </p:nvPr>
        </p:nvSpPr>
        <p:spPr>
          <a:xfrm>
            <a:off x="635000" y="1447800"/>
            <a:ext cx="2444750" cy="244475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8" name="Google Shape;128;p76"/>
          <p:cNvSpPr txBox="1">
            <a:spLocks noGrp="1"/>
          </p:cNvSpPr>
          <p:nvPr>
            <p:ph type="body" idx="3"/>
          </p:nvPr>
        </p:nvSpPr>
        <p:spPr>
          <a:xfrm>
            <a:off x="635000" y="3979863"/>
            <a:ext cx="2444750" cy="744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9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nly">
  <p:cSld name="Table 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7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09625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7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77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940">
          <p15:clr>
            <a:srgbClr val="FBAE40"/>
          </p15:clr>
        </p15:guide>
        <p15:guide id="5" pos="2180">
          <p15:clr>
            <a:srgbClr val="FBAE40"/>
          </p15:clr>
        </p15:guide>
        <p15:guide id="6" pos="3720">
          <p15:clr>
            <a:srgbClr val="FBAE40"/>
          </p15:clr>
        </p15:guide>
        <p15:guide id="7" pos="3960">
          <p15:clr>
            <a:srgbClr val="FBAE40"/>
          </p15:clr>
        </p15:guide>
        <p15:guide id="8" pos="5500">
          <p15:clr>
            <a:srgbClr val="FBAE40"/>
          </p15:clr>
        </p15:guide>
        <p15:guide id="9" pos="5740">
          <p15:clr>
            <a:srgbClr val="FBAE40"/>
          </p15:clr>
        </p15:guide>
        <p15:guide id="10" pos="72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4320">
          <p15:clr>
            <a:srgbClr val="FBAE40"/>
          </p15:clr>
        </p15:guide>
        <p15:guide id="13" orient="horz" pos="240">
          <p15:clr>
            <a:srgbClr val="FBAE40"/>
          </p15:clr>
        </p15:guide>
        <p15:guide id="14" orient="horz" pos="39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maller image grid ">
  <p:cSld name="Smaller image grid 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8"/>
          <p:cNvSpPr/>
          <p:nvPr/>
        </p:nvSpPr>
        <p:spPr>
          <a:xfrm>
            <a:off x="7416800" y="0"/>
            <a:ext cx="4775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78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64008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78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64008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78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78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9" name="Google Shape;139;p78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-space image grid ">
  <p:cSld name="Half-space image grid 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9"/>
          <p:cNvSpPr/>
          <p:nvPr/>
        </p:nvSpPr>
        <p:spPr>
          <a:xfrm>
            <a:off x="6286502" y="0"/>
            <a:ext cx="590549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79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52705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79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52705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79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79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6" name="Google Shape;146;p79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940">
          <p15:clr>
            <a:srgbClr val="FBAE40"/>
          </p15:clr>
        </p15:guide>
        <p15:guide id="5" pos="2180">
          <p15:clr>
            <a:srgbClr val="FBAE40"/>
          </p15:clr>
        </p15:guide>
        <p15:guide id="6" pos="3720">
          <p15:clr>
            <a:srgbClr val="FBAE40"/>
          </p15:clr>
        </p15:guide>
        <p15:guide id="7" pos="3960">
          <p15:clr>
            <a:srgbClr val="FBAE40"/>
          </p15:clr>
        </p15:guide>
        <p15:guide id="8" pos="5500">
          <p15:clr>
            <a:srgbClr val="FBAE40"/>
          </p15:clr>
        </p15:guide>
        <p15:guide id="9" pos="5740">
          <p15:clr>
            <a:srgbClr val="FBAE40"/>
          </p15:clr>
        </p15:guide>
        <p15:guide id="10" pos="72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4320">
          <p15:clr>
            <a:srgbClr val="FBAE40"/>
          </p15:clr>
        </p15:guide>
        <p15:guide id="13" orient="horz" pos="240">
          <p15:clr>
            <a:srgbClr val="FBAE40"/>
          </p15:clr>
        </p15:guide>
        <p15:guide id="14" orient="horz" pos="39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 image grid">
  <p:cSld name="3 image grid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0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80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80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1" name="Google Shape;151;p80"/>
          <p:cNvSpPr>
            <a:spLocks noGrp="1"/>
          </p:cNvSpPr>
          <p:nvPr>
            <p:ph type="pic" idx="2"/>
          </p:nvPr>
        </p:nvSpPr>
        <p:spPr>
          <a:xfrm>
            <a:off x="4329575" y="549275"/>
            <a:ext cx="3544425" cy="5356224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52" name="Google Shape;152;p80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153" name="Google Shape;153;p80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/>
          </a:p>
        </p:txBody>
      </p:sp>
      <p:sp>
        <p:nvSpPr>
          <p:cNvPr id="154" name="Google Shape;154;p80"/>
          <p:cNvSpPr>
            <a:spLocks noGrp="1"/>
          </p:cNvSpPr>
          <p:nvPr>
            <p:ph type="pic" idx="3"/>
          </p:nvPr>
        </p:nvSpPr>
        <p:spPr>
          <a:xfrm>
            <a:off x="8001000" y="549275"/>
            <a:ext cx="3544425" cy="2613025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80"/>
          <p:cNvSpPr>
            <a:spLocks noGrp="1"/>
          </p:cNvSpPr>
          <p:nvPr>
            <p:ph type="pic" idx="4"/>
          </p:nvPr>
        </p:nvSpPr>
        <p:spPr>
          <a:xfrm>
            <a:off x="8001000" y="3289300"/>
            <a:ext cx="3544425" cy="2613025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80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80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093">
          <p15:clr>
            <a:srgbClr val="FBAE40"/>
          </p15:clr>
        </p15:guide>
        <p15:guide id="5" pos="1173">
          <p15:clr>
            <a:srgbClr val="FBAE40"/>
          </p15:clr>
        </p15:guide>
        <p15:guide id="6" pos="1866">
          <p15:clr>
            <a:srgbClr val="FBAE40"/>
          </p15:clr>
        </p15:guide>
        <p15:guide id="7" pos="1946">
          <p15:clr>
            <a:srgbClr val="FBAE40"/>
          </p15:clr>
        </p15:guide>
        <p15:guide id="8" pos="2640">
          <p15:clr>
            <a:srgbClr val="FBAE40"/>
          </p15:clr>
        </p15:guide>
        <p15:guide id="9" pos="2720">
          <p15:clr>
            <a:srgbClr val="FBAE40"/>
          </p15:clr>
        </p15:guide>
        <p15:guide id="10" pos="3413">
          <p15:clr>
            <a:srgbClr val="FBAE40"/>
          </p15:clr>
        </p15:guide>
        <p15:guide id="11" pos="3493">
          <p15:clr>
            <a:srgbClr val="FBAE40"/>
          </p15:clr>
        </p15:guide>
        <p15:guide id="12" pos="4186">
          <p15:clr>
            <a:srgbClr val="FBAE40"/>
          </p15:clr>
        </p15:guide>
        <p15:guide id="13" pos="4266">
          <p15:clr>
            <a:srgbClr val="FBAE40"/>
          </p15:clr>
        </p15:guide>
        <p15:guide id="14" pos="4960">
          <p15:clr>
            <a:srgbClr val="FBAE40"/>
          </p15:clr>
        </p15:guide>
        <p15:guide id="15" pos="5040">
          <p15:clr>
            <a:srgbClr val="FBAE40"/>
          </p15:clr>
        </p15:guide>
        <p15:guide id="16" pos="5733">
          <p15:clr>
            <a:srgbClr val="FBAE40"/>
          </p15:clr>
        </p15:guide>
        <p15:guide id="17" pos="5813">
          <p15:clr>
            <a:srgbClr val="FBAE40"/>
          </p15:clr>
        </p15:guide>
        <p15:guide id="18" pos="6506">
          <p15:clr>
            <a:srgbClr val="FBAE40"/>
          </p15:clr>
        </p15:guide>
        <p15:guide id="19" pos="6586">
          <p15:clr>
            <a:srgbClr val="FBAE40"/>
          </p15:clr>
        </p15:guide>
        <p15:guide id="20" pos="728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4320">
          <p15:clr>
            <a:srgbClr val="FBAE40"/>
          </p15:clr>
        </p15:guide>
        <p15:guide id="23" orient="horz" pos="240">
          <p15:clr>
            <a:srgbClr val="FBAE40"/>
          </p15:clr>
        </p15:guide>
        <p15:guide id="24" orient="horz" pos="39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image grid">
  <p:cSld name="2 image grid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1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81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81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2" name="Google Shape;162;p81"/>
          <p:cNvSpPr>
            <a:spLocks noGrp="1"/>
          </p:cNvSpPr>
          <p:nvPr>
            <p:ph type="pic" idx="2"/>
          </p:nvPr>
        </p:nvSpPr>
        <p:spPr>
          <a:xfrm>
            <a:off x="4329575" y="549275"/>
            <a:ext cx="3544425" cy="5356224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63" name="Google Shape;163;p81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164" name="Google Shape;164;p81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/>
          </a:p>
        </p:txBody>
      </p:sp>
      <p:sp>
        <p:nvSpPr>
          <p:cNvPr id="165" name="Google Shape;165;p81"/>
          <p:cNvSpPr>
            <a:spLocks noGrp="1"/>
          </p:cNvSpPr>
          <p:nvPr>
            <p:ph type="pic" idx="3"/>
          </p:nvPr>
        </p:nvSpPr>
        <p:spPr>
          <a:xfrm>
            <a:off x="8001000" y="549275"/>
            <a:ext cx="3544425" cy="5356224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81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81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093">
          <p15:clr>
            <a:srgbClr val="FBAE40"/>
          </p15:clr>
        </p15:guide>
        <p15:guide id="5" pos="1173">
          <p15:clr>
            <a:srgbClr val="FBAE40"/>
          </p15:clr>
        </p15:guide>
        <p15:guide id="6" pos="1866">
          <p15:clr>
            <a:srgbClr val="FBAE40"/>
          </p15:clr>
        </p15:guide>
        <p15:guide id="7" pos="1946">
          <p15:clr>
            <a:srgbClr val="FBAE40"/>
          </p15:clr>
        </p15:guide>
        <p15:guide id="8" pos="2640">
          <p15:clr>
            <a:srgbClr val="FBAE40"/>
          </p15:clr>
        </p15:guide>
        <p15:guide id="9" pos="2720">
          <p15:clr>
            <a:srgbClr val="FBAE40"/>
          </p15:clr>
        </p15:guide>
        <p15:guide id="10" pos="3413">
          <p15:clr>
            <a:srgbClr val="FBAE40"/>
          </p15:clr>
        </p15:guide>
        <p15:guide id="11" pos="3493">
          <p15:clr>
            <a:srgbClr val="FBAE40"/>
          </p15:clr>
        </p15:guide>
        <p15:guide id="12" pos="4186">
          <p15:clr>
            <a:srgbClr val="FBAE40"/>
          </p15:clr>
        </p15:guide>
        <p15:guide id="13" pos="4266">
          <p15:clr>
            <a:srgbClr val="FBAE40"/>
          </p15:clr>
        </p15:guide>
        <p15:guide id="14" pos="4960">
          <p15:clr>
            <a:srgbClr val="FBAE40"/>
          </p15:clr>
        </p15:guide>
        <p15:guide id="15" pos="5040">
          <p15:clr>
            <a:srgbClr val="FBAE40"/>
          </p15:clr>
        </p15:guide>
        <p15:guide id="16" pos="5733">
          <p15:clr>
            <a:srgbClr val="FBAE40"/>
          </p15:clr>
        </p15:guide>
        <p15:guide id="17" pos="5813">
          <p15:clr>
            <a:srgbClr val="FBAE40"/>
          </p15:clr>
        </p15:guide>
        <p15:guide id="18" pos="6506">
          <p15:clr>
            <a:srgbClr val="FBAE40"/>
          </p15:clr>
        </p15:guide>
        <p15:guide id="19" pos="6586">
          <p15:clr>
            <a:srgbClr val="FBAE40"/>
          </p15:clr>
        </p15:guide>
        <p15:guide id="20" pos="728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4320">
          <p15:clr>
            <a:srgbClr val="FBAE40"/>
          </p15:clr>
        </p15:guide>
        <p15:guide id="23" orient="horz" pos="240">
          <p15:clr>
            <a:srgbClr val="FBAE40"/>
          </p15:clr>
        </p15:guide>
        <p15:guide id="24" orient="horz" pos="39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 image grid">
  <p:cSld name="1 image grid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2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2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82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82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" name="Google Shape;173;p82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82"/>
          <p:cNvSpPr>
            <a:spLocks noGrp="1"/>
          </p:cNvSpPr>
          <p:nvPr>
            <p:ph type="pic" idx="2"/>
          </p:nvPr>
        </p:nvSpPr>
        <p:spPr>
          <a:xfrm>
            <a:off x="4329575" y="549275"/>
            <a:ext cx="7227425" cy="5356224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75" name="Google Shape;175;p82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176" name="Google Shape;176;p82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093">
          <p15:clr>
            <a:srgbClr val="FBAE40"/>
          </p15:clr>
        </p15:guide>
        <p15:guide id="5" pos="1173">
          <p15:clr>
            <a:srgbClr val="FBAE40"/>
          </p15:clr>
        </p15:guide>
        <p15:guide id="6" pos="1866">
          <p15:clr>
            <a:srgbClr val="FBAE40"/>
          </p15:clr>
        </p15:guide>
        <p15:guide id="7" pos="1946">
          <p15:clr>
            <a:srgbClr val="FBAE40"/>
          </p15:clr>
        </p15:guide>
        <p15:guide id="8" pos="2640">
          <p15:clr>
            <a:srgbClr val="FBAE40"/>
          </p15:clr>
        </p15:guide>
        <p15:guide id="9" pos="2720">
          <p15:clr>
            <a:srgbClr val="FBAE40"/>
          </p15:clr>
        </p15:guide>
        <p15:guide id="10" pos="3413">
          <p15:clr>
            <a:srgbClr val="FBAE40"/>
          </p15:clr>
        </p15:guide>
        <p15:guide id="11" pos="3493">
          <p15:clr>
            <a:srgbClr val="FBAE40"/>
          </p15:clr>
        </p15:guide>
        <p15:guide id="12" pos="4186">
          <p15:clr>
            <a:srgbClr val="FBAE40"/>
          </p15:clr>
        </p15:guide>
        <p15:guide id="13" pos="4266">
          <p15:clr>
            <a:srgbClr val="FBAE40"/>
          </p15:clr>
        </p15:guide>
        <p15:guide id="14" pos="4960">
          <p15:clr>
            <a:srgbClr val="FBAE40"/>
          </p15:clr>
        </p15:guide>
        <p15:guide id="15" pos="5040">
          <p15:clr>
            <a:srgbClr val="FBAE40"/>
          </p15:clr>
        </p15:guide>
        <p15:guide id="16" pos="5733">
          <p15:clr>
            <a:srgbClr val="FBAE40"/>
          </p15:clr>
        </p15:guide>
        <p15:guide id="17" pos="5813">
          <p15:clr>
            <a:srgbClr val="FBAE40"/>
          </p15:clr>
        </p15:guide>
        <p15:guide id="18" pos="6506">
          <p15:clr>
            <a:srgbClr val="FBAE40"/>
          </p15:clr>
        </p15:guide>
        <p15:guide id="19" pos="6586">
          <p15:clr>
            <a:srgbClr val="FBAE40"/>
          </p15:clr>
        </p15:guide>
        <p15:guide id="20" pos="728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4320">
          <p15:clr>
            <a:srgbClr val="FBAE40"/>
          </p15:clr>
        </p15:guide>
        <p15:guide id="23" orient="horz" pos="240">
          <p15:clr>
            <a:srgbClr val="FBAE40"/>
          </p15:clr>
        </p15:guide>
        <p15:guide id="24" orient="horz" pos="39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and caption">
  <p:cSld name="Table and caption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3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3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83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83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2" name="Google Shape;182;p83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3" name="Google Shape;183;p83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184" name="Google Shape;184;p83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4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84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84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5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85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>
  <p:cSld name="Icon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6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86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86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" name="Google Shape;196;p86"/>
          <p:cNvSpPr>
            <a:spLocks noGrp="1"/>
          </p:cNvSpPr>
          <p:nvPr>
            <p:ph type="pic" idx="2"/>
          </p:nvPr>
        </p:nvSpPr>
        <p:spPr>
          <a:xfrm>
            <a:off x="63500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86"/>
          <p:cNvSpPr>
            <a:spLocks noGrp="1"/>
          </p:cNvSpPr>
          <p:nvPr>
            <p:ph type="pic" idx="3"/>
          </p:nvPr>
        </p:nvSpPr>
        <p:spPr>
          <a:xfrm>
            <a:off x="63500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86"/>
          <p:cNvSpPr>
            <a:spLocks noGrp="1"/>
          </p:cNvSpPr>
          <p:nvPr>
            <p:ph type="pic" idx="4"/>
          </p:nvPr>
        </p:nvSpPr>
        <p:spPr>
          <a:xfrm>
            <a:off x="63500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86"/>
          <p:cNvSpPr>
            <a:spLocks noGrp="1"/>
          </p:cNvSpPr>
          <p:nvPr>
            <p:ph type="pic" idx="5"/>
          </p:nvPr>
        </p:nvSpPr>
        <p:spPr>
          <a:xfrm>
            <a:off x="2212975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86"/>
          <p:cNvSpPr>
            <a:spLocks noGrp="1"/>
          </p:cNvSpPr>
          <p:nvPr>
            <p:ph type="pic" idx="6"/>
          </p:nvPr>
        </p:nvSpPr>
        <p:spPr>
          <a:xfrm>
            <a:off x="2212975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86"/>
          <p:cNvSpPr>
            <a:spLocks noGrp="1"/>
          </p:cNvSpPr>
          <p:nvPr>
            <p:ph type="pic" idx="7"/>
          </p:nvPr>
        </p:nvSpPr>
        <p:spPr>
          <a:xfrm>
            <a:off x="2212975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86"/>
          <p:cNvSpPr>
            <a:spLocks noGrp="1"/>
          </p:cNvSpPr>
          <p:nvPr>
            <p:ph type="pic" idx="8"/>
          </p:nvPr>
        </p:nvSpPr>
        <p:spPr>
          <a:xfrm>
            <a:off x="379095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86"/>
          <p:cNvSpPr>
            <a:spLocks noGrp="1"/>
          </p:cNvSpPr>
          <p:nvPr>
            <p:ph type="pic" idx="9"/>
          </p:nvPr>
        </p:nvSpPr>
        <p:spPr>
          <a:xfrm>
            <a:off x="379095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86"/>
          <p:cNvSpPr>
            <a:spLocks noGrp="1"/>
          </p:cNvSpPr>
          <p:nvPr>
            <p:ph type="pic" idx="13"/>
          </p:nvPr>
        </p:nvSpPr>
        <p:spPr>
          <a:xfrm>
            <a:off x="379095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86"/>
          <p:cNvSpPr>
            <a:spLocks noGrp="1"/>
          </p:cNvSpPr>
          <p:nvPr>
            <p:ph type="pic" idx="14"/>
          </p:nvPr>
        </p:nvSpPr>
        <p:spPr>
          <a:xfrm>
            <a:off x="5368925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86"/>
          <p:cNvSpPr>
            <a:spLocks noGrp="1"/>
          </p:cNvSpPr>
          <p:nvPr>
            <p:ph type="pic" idx="15"/>
          </p:nvPr>
        </p:nvSpPr>
        <p:spPr>
          <a:xfrm>
            <a:off x="5368925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86"/>
          <p:cNvSpPr>
            <a:spLocks noGrp="1"/>
          </p:cNvSpPr>
          <p:nvPr>
            <p:ph type="pic" idx="16"/>
          </p:nvPr>
        </p:nvSpPr>
        <p:spPr>
          <a:xfrm>
            <a:off x="5368925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86"/>
          <p:cNvSpPr>
            <a:spLocks noGrp="1"/>
          </p:cNvSpPr>
          <p:nvPr>
            <p:ph type="pic" idx="17"/>
          </p:nvPr>
        </p:nvSpPr>
        <p:spPr>
          <a:xfrm>
            <a:off x="694690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p86"/>
          <p:cNvSpPr>
            <a:spLocks noGrp="1"/>
          </p:cNvSpPr>
          <p:nvPr>
            <p:ph type="pic" idx="18"/>
          </p:nvPr>
        </p:nvSpPr>
        <p:spPr>
          <a:xfrm>
            <a:off x="694690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86"/>
          <p:cNvSpPr>
            <a:spLocks noGrp="1"/>
          </p:cNvSpPr>
          <p:nvPr>
            <p:ph type="pic" idx="19"/>
          </p:nvPr>
        </p:nvSpPr>
        <p:spPr>
          <a:xfrm>
            <a:off x="694690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86"/>
          <p:cNvSpPr>
            <a:spLocks noGrp="1"/>
          </p:cNvSpPr>
          <p:nvPr>
            <p:ph type="pic" idx="20"/>
          </p:nvPr>
        </p:nvSpPr>
        <p:spPr>
          <a:xfrm>
            <a:off x="8524875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12" name="Google Shape;212;p86"/>
          <p:cNvSpPr>
            <a:spLocks noGrp="1"/>
          </p:cNvSpPr>
          <p:nvPr>
            <p:ph type="pic" idx="21"/>
          </p:nvPr>
        </p:nvSpPr>
        <p:spPr>
          <a:xfrm>
            <a:off x="8524875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13" name="Google Shape;213;p86"/>
          <p:cNvSpPr>
            <a:spLocks noGrp="1"/>
          </p:cNvSpPr>
          <p:nvPr>
            <p:ph type="pic" idx="22"/>
          </p:nvPr>
        </p:nvSpPr>
        <p:spPr>
          <a:xfrm>
            <a:off x="8524875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86"/>
          <p:cNvSpPr>
            <a:spLocks noGrp="1"/>
          </p:cNvSpPr>
          <p:nvPr>
            <p:ph type="pic" idx="23"/>
          </p:nvPr>
        </p:nvSpPr>
        <p:spPr>
          <a:xfrm>
            <a:off x="1010285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86"/>
          <p:cNvSpPr>
            <a:spLocks noGrp="1"/>
          </p:cNvSpPr>
          <p:nvPr>
            <p:ph type="pic" idx="24"/>
          </p:nvPr>
        </p:nvSpPr>
        <p:spPr>
          <a:xfrm>
            <a:off x="1010285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86"/>
          <p:cNvSpPr>
            <a:spLocks noGrp="1"/>
          </p:cNvSpPr>
          <p:nvPr>
            <p:ph type="pic" idx="25"/>
          </p:nvPr>
        </p:nvSpPr>
        <p:spPr>
          <a:xfrm>
            <a:off x="1010285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left gray">
  <p:cSld name="Cover left gray">
    <p:bg>
      <p:bgPr>
        <a:solidFill>
          <a:schemeClr val="dk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7"/>
          <p:cNvSpPr/>
          <p:nvPr/>
        </p:nvSpPr>
        <p:spPr>
          <a:xfrm>
            <a:off x="4526285" y="2498651"/>
            <a:ext cx="8074276" cy="3837773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87"/>
          <p:cNvSpPr txBox="1">
            <a:spLocks noGrp="1"/>
          </p:cNvSpPr>
          <p:nvPr>
            <p:ph type="ctrTitle"/>
          </p:nvPr>
        </p:nvSpPr>
        <p:spPr>
          <a:xfrm>
            <a:off x="640661" y="2468757"/>
            <a:ext cx="9545558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87"/>
          <p:cNvSpPr txBox="1">
            <a:spLocks noGrp="1"/>
          </p:cNvSpPr>
          <p:nvPr>
            <p:ph type="subTitle" idx="1"/>
          </p:nvPr>
        </p:nvSpPr>
        <p:spPr>
          <a:xfrm>
            <a:off x="640661" y="4145734"/>
            <a:ext cx="9545558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1" name="Google Shape;221;p87"/>
          <p:cNvSpPr txBox="1">
            <a:spLocks noGrp="1"/>
          </p:cNvSpPr>
          <p:nvPr>
            <p:ph type="body" idx="2"/>
          </p:nvPr>
        </p:nvSpPr>
        <p:spPr>
          <a:xfrm>
            <a:off x="640661" y="5662704"/>
            <a:ext cx="7971998" cy="27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2" name="Google Shape;222;p87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1233" y="345558"/>
            <a:ext cx="2949287" cy="108140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87"/>
          <p:cNvSpPr txBox="1">
            <a:spLocks noGrp="1"/>
          </p:cNvSpPr>
          <p:nvPr>
            <p:ph type="body" idx="3"/>
          </p:nvPr>
        </p:nvSpPr>
        <p:spPr>
          <a:xfrm>
            <a:off x="9032789" y="5662703"/>
            <a:ext cx="2483708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8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6" name="Google Shape;226;p88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88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8" name="Google Shape;228;p88"/>
          <p:cNvSpPr>
            <a:spLocks noGrp="1"/>
          </p:cNvSpPr>
          <p:nvPr>
            <p:ph type="pic" idx="2"/>
          </p:nvPr>
        </p:nvSpPr>
        <p:spPr>
          <a:xfrm>
            <a:off x="6932019" y="764704"/>
            <a:ext cx="1782838" cy="1782374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88"/>
          <p:cNvSpPr>
            <a:spLocks noGrp="1"/>
          </p:cNvSpPr>
          <p:nvPr>
            <p:ph type="pic" idx="3"/>
          </p:nvPr>
        </p:nvSpPr>
        <p:spPr>
          <a:xfrm>
            <a:off x="9500222" y="764704"/>
            <a:ext cx="1782838" cy="1782374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88"/>
          <p:cNvSpPr>
            <a:spLocks noGrp="1"/>
          </p:cNvSpPr>
          <p:nvPr>
            <p:ph type="pic" idx="4"/>
          </p:nvPr>
        </p:nvSpPr>
        <p:spPr>
          <a:xfrm>
            <a:off x="6932019" y="3749392"/>
            <a:ext cx="1782838" cy="1782374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88"/>
          <p:cNvSpPr>
            <a:spLocks noGrp="1"/>
          </p:cNvSpPr>
          <p:nvPr>
            <p:ph type="pic" idx="5"/>
          </p:nvPr>
        </p:nvSpPr>
        <p:spPr>
          <a:xfrm>
            <a:off x="9500222" y="3749392"/>
            <a:ext cx="1782838" cy="178237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centred grey">
  <p:cSld name="Cover centred grey">
    <p:bg>
      <p:bgPr>
        <a:solidFill>
          <a:schemeClr val="dk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9"/>
          <p:cNvSpPr/>
          <p:nvPr/>
        </p:nvSpPr>
        <p:spPr>
          <a:xfrm>
            <a:off x="-314326" y="-117651"/>
            <a:ext cx="13001625" cy="6179784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89"/>
          <p:cNvSpPr txBox="1">
            <a:spLocks noGrp="1"/>
          </p:cNvSpPr>
          <p:nvPr>
            <p:ph type="ctrTitle"/>
          </p:nvPr>
        </p:nvSpPr>
        <p:spPr>
          <a:xfrm>
            <a:off x="1524000" y="1846879"/>
            <a:ext cx="9144000" cy="15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89"/>
          <p:cNvSpPr txBox="1">
            <a:spLocks noGrp="1"/>
          </p:cNvSpPr>
          <p:nvPr>
            <p:ph type="subTitle" idx="1"/>
          </p:nvPr>
        </p:nvSpPr>
        <p:spPr>
          <a:xfrm>
            <a:off x="1524000" y="3540253"/>
            <a:ext cx="9144000" cy="501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36" name="Google Shape;236;p89" descr="A logo of a fox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21356" y="5257800"/>
            <a:ext cx="2949287" cy="108140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89"/>
          <p:cNvSpPr txBox="1">
            <a:spLocks noGrp="1"/>
          </p:cNvSpPr>
          <p:nvPr>
            <p:ph type="body" idx="2"/>
          </p:nvPr>
        </p:nvSpPr>
        <p:spPr>
          <a:xfrm>
            <a:off x="1524000" y="705066"/>
            <a:ext cx="9143999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">
  <p:cSld name="1 column 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0"/>
          <p:cNvSpPr txBox="1">
            <a:spLocks noGrp="1"/>
          </p:cNvSpPr>
          <p:nvPr>
            <p:ph type="sldNum" idx="12"/>
          </p:nvPr>
        </p:nvSpPr>
        <p:spPr>
          <a:xfrm>
            <a:off x="10964956" y="6257813"/>
            <a:ext cx="604696" cy="450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0" name="Google Shape;240;p90"/>
          <p:cNvSpPr txBox="1">
            <a:spLocks noGrp="1"/>
          </p:cNvSpPr>
          <p:nvPr>
            <p:ph type="body" idx="1"/>
          </p:nvPr>
        </p:nvSpPr>
        <p:spPr>
          <a:xfrm>
            <a:off x="609600" y="1901871"/>
            <a:ext cx="10955867" cy="332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90"/>
          <p:cNvSpPr txBox="1">
            <a:spLocks noGrp="1"/>
          </p:cNvSpPr>
          <p:nvPr>
            <p:ph type="body" idx="2"/>
          </p:nvPr>
        </p:nvSpPr>
        <p:spPr>
          <a:xfrm>
            <a:off x="846424" y="5345735"/>
            <a:ext cx="10735976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90"/>
          <p:cNvSpPr txBox="1">
            <a:spLocks noGrp="1"/>
          </p:cNvSpPr>
          <p:nvPr>
            <p:ph type="body" idx="3"/>
          </p:nvPr>
        </p:nvSpPr>
        <p:spPr>
          <a:xfrm>
            <a:off x="609599" y="450940"/>
            <a:ext cx="10955868" cy="9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Arial"/>
              <a:buNone/>
              <a:defRPr sz="3300" b="1" i="0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None/>
              <a:defRPr sz="3600" b="1" i="0" cap="none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cap="none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cap="none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cap="none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90"/>
          <p:cNvSpPr txBox="1">
            <a:spLocks noGrp="1"/>
          </p:cNvSpPr>
          <p:nvPr>
            <p:ph type="body" idx="4"/>
          </p:nvPr>
        </p:nvSpPr>
        <p:spPr>
          <a:xfrm>
            <a:off x="609600" y="1406683"/>
            <a:ext cx="10955867" cy="488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90"/>
          <p:cNvSpPr txBox="1">
            <a:spLocks noGrp="1"/>
          </p:cNvSpPr>
          <p:nvPr>
            <p:ph type="body" idx="5"/>
          </p:nvPr>
        </p:nvSpPr>
        <p:spPr>
          <a:xfrm>
            <a:off x="609600" y="2240321"/>
            <a:ext cx="10955867" cy="2907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rriweather Sans"/>
              <a:buChar char="»"/>
              <a:defRPr sz="14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–"/>
              <a:defRPr sz="14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90"/>
          <p:cNvSpPr>
            <a:spLocks noGrp="1"/>
          </p:cNvSpPr>
          <p:nvPr>
            <p:ph type="dgm" idx="6"/>
          </p:nvPr>
        </p:nvSpPr>
        <p:spPr>
          <a:xfrm>
            <a:off x="619526" y="5383835"/>
            <a:ext cx="94089" cy="400050"/>
          </a:xfrm>
          <a:prstGeom prst="rect">
            <a:avLst/>
          </a:prstGeom>
          <a:solidFill>
            <a:srgbClr val="F69B0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"/>
              <a:buFont typeface="Open Sans"/>
              <a:buNone/>
              <a:defRPr sz="100" b="0" i="0" u="none" strike="noStrike" cap="none">
                <a:solidFill>
                  <a:srgbClr val="F69B0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–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246" name="Google Shape;246;p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0" y="0"/>
            <a:ext cx="109728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6045200"/>
            <a:ext cx="10972800" cy="8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object">
  <p:cSld name="Text +objec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6614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15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41402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15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15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0" name="Google Shape;260;p15"/>
          <p:cNvSpPr txBox="1">
            <a:spLocks noGrp="1"/>
          </p:cNvSpPr>
          <p:nvPr>
            <p:ph type="body" idx="2"/>
          </p:nvPr>
        </p:nvSpPr>
        <p:spPr>
          <a:xfrm>
            <a:off x="5156200" y="1449389"/>
            <a:ext cx="64008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left">
  <p:cSld name="1 column lef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09625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6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809625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16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16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6" name="Google Shape;266;p16"/>
          <p:cNvSpPr>
            <a:spLocks noGrp="1"/>
          </p:cNvSpPr>
          <p:nvPr>
            <p:ph type="pic" idx="2"/>
          </p:nvPr>
        </p:nvSpPr>
        <p:spPr>
          <a:xfrm>
            <a:off x="10092235" y="563791"/>
            <a:ext cx="1461600" cy="146662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940">
          <p15:clr>
            <a:srgbClr val="FBAE40"/>
          </p15:clr>
        </p15:guide>
        <p15:guide id="5" pos="2180">
          <p15:clr>
            <a:srgbClr val="FBAE40"/>
          </p15:clr>
        </p15:guide>
        <p15:guide id="6" pos="3720">
          <p15:clr>
            <a:srgbClr val="FBAE40"/>
          </p15:clr>
        </p15:guide>
        <p15:guide id="7" pos="3960">
          <p15:clr>
            <a:srgbClr val="FBAE40"/>
          </p15:clr>
        </p15:guide>
        <p15:guide id="8" pos="5500">
          <p15:clr>
            <a:srgbClr val="FBAE40"/>
          </p15:clr>
        </p15:guide>
        <p15:guide id="9" pos="5740">
          <p15:clr>
            <a:srgbClr val="FBAE40"/>
          </p15:clr>
        </p15:guide>
        <p15:guide id="10" pos="72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4320">
          <p15:clr>
            <a:srgbClr val="FBAE40"/>
          </p15:clr>
        </p15:guide>
        <p15:guide id="13" orient="horz" pos="240">
          <p15:clr>
            <a:srgbClr val="FBAE40"/>
          </p15:clr>
        </p15:guide>
        <p15:guide id="14" orient="horz" pos="39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left">
  <p:cSld name="2 columns lef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4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6614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4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41402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24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4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2" name="Google Shape;272;p24"/>
          <p:cNvSpPr txBox="1">
            <a:spLocks noGrp="1"/>
          </p:cNvSpPr>
          <p:nvPr>
            <p:ph type="body" idx="2"/>
          </p:nvPr>
        </p:nvSpPr>
        <p:spPr>
          <a:xfrm>
            <a:off x="5156200" y="1449389"/>
            <a:ext cx="41402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24"/>
          <p:cNvSpPr>
            <a:spLocks noGrp="1"/>
          </p:cNvSpPr>
          <p:nvPr>
            <p:ph type="pic" idx="3"/>
          </p:nvPr>
        </p:nvSpPr>
        <p:spPr>
          <a:xfrm>
            <a:off x="10308489" y="563791"/>
            <a:ext cx="1248511" cy="125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1 column">
  <p:cSld name="Side heading 1 column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10922000" cy="57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1"/>
          </p:nvPr>
        </p:nvSpPr>
        <p:spPr>
          <a:xfrm>
            <a:off x="3863974" y="1449389"/>
            <a:ext cx="7693025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25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5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9" name="Google Shape;279;p25"/>
          <p:cNvCxnSpPr/>
          <p:nvPr/>
        </p:nvCxnSpPr>
        <p:spPr>
          <a:xfrm>
            <a:off x="635000" y="1513937"/>
            <a:ext cx="1204558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280" name="Google Shape;280;p25"/>
          <p:cNvSpPr txBox="1">
            <a:spLocks noGrp="1"/>
          </p:cNvSpPr>
          <p:nvPr>
            <p:ph type="body" idx="2"/>
          </p:nvPr>
        </p:nvSpPr>
        <p:spPr>
          <a:xfrm>
            <a:off x="637696" y="1716657"/>
            <a:ext cx="2845280" cy="4188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heading 2 columns">
  <p:cSld name="Side heading 2 columns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10922000" cy="57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6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6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85" name="Google Shape;285;p26"/>
          <p:cNvCxnSpPr/>
          <p:nvPr/>
        </p:nvCxnSpPr>
        <p:spPr>
          <a:xfrm>
            <a:off x="635000" y="1513937"/>
            <a:ext cx="1204558" cy="0"/>
          </a:xfrm>
          <a:prstGeom prst="straightConnector1">
            <a:avLst/>
          </a:prstGeom>
          <a:noFill/>
          <a:ln w="127000" cap="flat" cmpd="sng">
            <a:solidFill>
              <a:schemeClr val="accent1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286" name="Google Shape;286;p26"/>
          <p:cNvSpPr txBox="1">
            <a:spLocks noGrp="1"/>
          </p:cNvSpPr>
          <p:nvPr>
            <p:ph type="body" idx="1"/>
          </p:nvPr>
        </p:nvSpPr>
        <p:spPr>
          <a:xfrm>
            <a:off x="637696" y="1716657"/>
            <a:ext cx="2845280" cy="4188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26"/>
          <p:cNvSpPr txBox="1">
            <a:spLocks noGrp="1"/>
          </p:cNvSpPr>
          <p:nvPr>
            <p:ph type="body" idx="2"/>
          </p:nvPr>
        </p:nvSpPr>
        <p:spPr>
          <a:xfrm>
            <a:off x="3872601" y="1449389"/>
            <a:ext cx="3641007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26"/>
          <p:cNvSpPr txBox="1">
            <a:spLocks noGrp="1"/>
          </p:cNvSpPr>
          <p:nvPr>
            <p:ph type="body" idx="3"/>
          </p:nvPr>
        </p:nvSpPr>
        <p:spPr>
          <a:xfrm>
            <a:off x="7903233" y="1449389"/>
            <a:ext cx="3641007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right">
  <p:cSld name="1 column righ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 txBox="1">
            <a:spLocks noGrp="1"/>
          </p:cNvSpPr>
          <p:nvPr>
            <p:ph type="title"/>
          </p:nvPr>
        </p:nvSpPr>
        <p:spPr>
          <a:xfrm>
            <a:off x="2249488" y="381000"/>
            <a:ext cx="9307512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7"/>
          <p:cNvSpPr txBox="1">
            <a:spLocks noGrp="1"/>
          </p:cNvSpPr>
          <p:nvPr>
            <p:ph type="body" idx="1"/>
          </p:nvPr>
        </p:nvSpPr>
        <p:spPr>
          <a:xfrm>
            <a:off x="2249488" y="1449389"/>
            <a:ext cx="809625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27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7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4" name="Google Shape;294;p27"/>
          <p:cNvSpPr>
            <a:spLocks noGrp="1"/>
          </p:cNvSpPr>
          <p:nvPr>
            <p:ph type="pic" idx="2"/>
          </p:nvPr>
        </p:nvSpPr>
        <p:spPr>
          <a:xfrm>
            <a:off x="635000" y="563791"/>
            <a:ext cx="1248511" cy="125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9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right">
  <p:cSld name="2 columns righ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8"/>
          <p:cNvSpPr txBox="1">
            <a:spLocks noGrp="1"/>
          </p:cNvSpPr>
          <p:nvPr>
            <p:ph type="title"/>
          </p:nvPr>
        </p:nvSpPr>
        <p:spPr>
          <a:xfrm>
            <a:off x="2249488" y="381000"/>
            <a:ext cx="9307512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28"/>
          <p:cNvSpPr txBox="1">
            <a:spLocks noGrp="1"/>
          </p:cNvSpPr>
          <p:nvPr>
            <p:ph type="body" idx="1"/>
          </p:nvPr>
        </p:nvSpPr>
        <p:spPr>
          <a:xfrm>
            <a:off x="2249488" y="1449389"/>
            <a:ext cx="4462462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8" name="Google Shape;298;p28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28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0" name="Google Shape;300;p28"/>
          <p:cNvSpPr>
            <a:spLocks noGrp="1"/>
          </p:cNvSpPr>
          <p:nvPr>
            <p:ph type="pic" idx="2"/>
          </p:nvPr>
        </p:nvSpPr>
        <p:spPr>
          <a:xfrm>
            <a:off x="635000" y="563791"/>
            <a:ext cx="1248511" cy="1252800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8"/>
          <p:cNvSpPr txBox="1">
            <a:spLocks noGrp="1"/>
          </p:cNvSpPr>
          <p:nvPr>
            <p:ph type="body" idx="3"/>
          </p:nvPr>
        </p:nvSpPr>
        <p:spPr>
          <a:xfrm>
            <a:off x="7094538" y="1449389"/>
            <a:ext cx="4462462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9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nly">
  <p:cSld name="Table only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9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09625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29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29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940">
          <p15:clr>
            <a:srgbClr val="FBAE40"/>
          </p15:clr>
        </p15:guide>
        <p15:guide id="5" pos="2180">
          <p15:clr>
            <a:srgbClr val="FBAE40"/>
          </p15:clr>
        </p15:guide>
        <p15:guide id="6" pos="3720">
          <p15:clr>
            <a:srgbClr val="FBAE40"/>
          </p15:clr>
        </p15:guide>
        <p15:guide id="7" pos="3960">
          <p15:clr>
            <a:srgbClr val="FBAE40"/>
          </p15:clr>
        </p15:guide>
        <p15:guide id="8" pos="5500">
          <p15:clr>
            <a:srgbClr val="FBAE40"/>
          </p15:clr>
        </p15:guide>
        <p15:guide id="9" pos="5740">
          <p15:clr>
            <a:srgbClr val="FBAE40"/>
          </p15:clr>
        </p15:guide>
        <p15:guide id="10" pos="72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4320">
          <p15:clr>
            <a:srgbClr val="FBAE40"/>
          </p15:clr>
        </p15:guide>
        <p15:guide id="13" orient="horz" pos="240">
          <p15:clr>
            <a:srgbClr val="FBAE40"/>
          </p15:clr>
        </p15:guide>
        <p15:guide id="14" orient="horz" pos="39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maller image grid ">
  <p:cSld name="Smaller image grid 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/>
          <p:nvPr/>
        </p:nvSpPr>
        <p:spPr>
          <a:xfrm>
            <a:off x="7416800" y="0"/>
            <a:ext cx="4775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Google Shape;308;p30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64008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30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64008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30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30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12" name="Google Shape;312;p30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alf-space image grid ">
  <p:cSld name="Half-space image grid 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1"/>
          <p:cNvSpPr/>
          <p:nvPr/>
        </p:nvSpPr>
        <p:spPr>
          <a:xfrm>
            <a:off x="6286502" y="0"/>
            <a:ext cx="590549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" name="Google Shape;315;p31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52705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31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5270500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+"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7" name="Google Shape;317;p31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31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19" name="Google Shape;319;p31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940">
          <p15:clr>
            <a:srgbClr val="FBAE40"/>
          </p15:clr>
        </p15:guide>
        <p15:guide id="5" pos="2180">
          <p15:clr>
            <a:srgbClr val="FBAE40"/>
          </p15:clr>
        </p15:guide>
        <p15:guide id="6" pos="3720">
          <p15:clr>
            <a:srgbClr val="FBAE40"/>
          </p15:clr>
        </p15:guide>
        <p15:guide id="7" pos="3960">
          <p15:clr>
            <a:srgbClr val="FBAE40"/>
          </p15:clr>
        </p15:guide>
        <p15:guide id="8" pos="5500">
          <p15:clr>
            <a:srgbClr val="FBAE40"/>
          </p15:clr>
        </p15:guide>
        <p15:guide id="9" pos="5740">
          <p15:clr>
            <a:srgbClr val="FBAE40"/>
          </p15:clr>
        </p15:guide>
        <p15:guide id="10" pos="72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4320">
          <p15:clr>
            <a:srgbClr val="FBAE40"/>
          </p15:clr>
        </p15:guide>
        <p15:guide id="13" orient="horz" pos="240">
          <p15:clr>
            <a:srgbClr val="FBAE40"/>
          </p15:clr>
        </p15:guide>
        <p15:guide id="14" orient="horz" pos="39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 image grid">
  <p:cSld name="3 image grid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2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" name="Google Shape;322;p32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32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4" name="Google Shape;324;p32"/>
          <p:cNvSpPr>
            <a:spLocks noGrp="1"/>
          </p:cNvSpPr>
          <p:nvPr>
            <p:ph type="pic" idx="2"/>
          </p:nvPr>
        </p:nvSpPr>
        <p:spPr>
          <a:xfrm>
            <a:off x="4329575" y="549275"/>
            <a:ext cx="3544425" cy="5356224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25" name="Google Shape;325;p32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  <p:sp>
        <p:nvSpPr>
          <p:cNvPr id="326" name="Google Shape;326;p32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2"/>
          <p:cNvSpPr>
            <a:spLocks noGrp="1"/>
          </p:cNvSpPr>
          <p:nvPr>
            <p:ph type="pic" idx="3"/>
          </p:nvPr>
        </p:nvSpPr>
        <p:spPr>
          <a:xfrm>
            <a:off x="8001000" y="549275"/>
            <a:ext cx="3544425" cy="2613025"/>
          </a:xfrm>
          <a:prstGeom prst="rect">
            <a:avLst/>
          </a:prstGeom>
          <a:noFill/>
          <a:ln>
            <a:noFill/>
          </a:ln>
        </p:spPr>
      </p:sp>
      <p:sp>
        <p:nvSpPr>
          <p:cNvPr id="328" name="Google Shape;328;p32"/>
          <p:cNvSpPr>
            <a:spLocks noGrp="1"/>
          </p:cNvSpPr>
          <p:nvPr>
            <p:ph type="pic" idx="4"/>
          </p:nvPr>
        </p:nvSpPr>
        <p:spPr>
          <a:xfrm>
            <a:off x="8001000" y="3289300"/>
            <a:ext cx="3544425" cy="2613025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32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32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093">
          <p15:clr>
            <a:srgbClr val="FBAE40"/>
          </p15:clr>
        </p15:guide>
        <p15:guide id="5" pos="1173">
          <p15:clr>
            <a:srgbClr val="FBAE40"/>
          </p15:clr>
        </p15:guide>
        <p15:guide id="6" pos="1866">
          <p15:clr>
            <a:srgbClr val="FBAE40"/>
          </p15:clr>
        </p15:guide>
        <p15:guide id="7" pos="1946">
          <p15:clr>
            <a:srgbClr val="FBAE40"/>
          </p15:clr>
        </p15:guide>
        <p15:guide id="8" pos="2640">
          <p15:clr>
            <a:srgbClr val="FBAE40"/>
          </p15:clr>
        </p15:guide>
        <p15:guide id="9" pos="2720">
          <p15:clr>
            <a:srgbClr val="FBAE40"/>
          </p15:clr>
        </p15:guide>
        <p15:guide id="10" pos="3413">
          <p15:clr>
            <a:srgbClr val="FBAE40"/>
          </p15:clr>
        </p15:guide>
        <p15:guide id="11" pos="3493">
          <p15:clr>
            <a:srgbClr val="FBAE40"/>
          </p15:clr>
        </p15:guide>
        <p15:guide id="12" pos="4186">
          <p15:clr>
            <a:srgbClr val="FBAE40"/>
          </p15:clr>
        </p15:guide>
        <p15:guide id="13" pos="4266">
          <p15:clr>
            <a:srgbClr val="FBAE40"/>
          </p15:clr>
        </p15:guide>
        <p15:guide id="14" pos="4960">
          <p15:clr>
            <a:srgbClr val="FBAE40"/>
          </p15:clr>
        </p15:guide>
        <p15:guide id="15" pos="5040">
          <p15:clr>
            <a:srgbClr val="FBAE40"/>
          </p15:clr>
        </p15:guide>
        <p15:guide id="16" pos="5733">
          <p15:clr>
            <a:srgbClr val="FBAE40"/>
          </p15:clr>
        </p15:guide>
        <p15:guide id="17" pos="5813">
          <p15:clr>
            <a:srgbClr val="FBAE40"/>
          </p15:clr>
        </p15:guide>
        <p15:guide id="18" pos="6506">
          <p15:clr>
            <a:srgbClr val="FBAE40"/>
          </p15:clr>
        </p15:guide>
        <p15:guide id="19" pos="6586">
          <p15:clr>
            <a:srgbClr val="FBAE40"/>
          </p15:clr>
        </p15:guide>
        <p15:guide id="20" pos="728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4320">
          <p15:clr>
            <a:srgbClr val="FBAE40"/>
          </p15:clr>
        </p15:guide>
        <p15:guide id="23" orient="horz" pos="240">
          <p15:clr>
            <a:srgbClr val="FBAE40"/>
          </p15:clr>
        </p15:guide>
        <p15:guide id="24" orient="horz" pos="39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 image grid">
  <p:cSld name="2 image grid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3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" name="Google Shape;333;p33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33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5" name="Google Shape;335;p33"/>
          <p:cNvSpPr>
            <a:spLocks noGrp="1"/>
          </p:cNvSpPr>
          <p:nvPr>
            <p:ph type="pic" idx="2"/>
          </p:nvPr>
        </p:nvSpPr>
        <p:spPr>
          <a:xfrm>
            <a:off x="4329575" y="549275"/>
            <a:ext cx="3544425" cy="5356224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36" name="Google Shape;336;p33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  <p:sp>
        <p:nvSpPr>
          <p:cNvPr id="337" name="Google Shape;337;p33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3"/>
          <p:cNvSpPr>
            <a:spLocks noGrp="1"/>
          </p:cNvSpPr>
          <p:nvPr>
            <p:ph type="pic" idx="3"/>
          </p:nvPr>
        </p:nvSpPr>
        <p:spPr>
          <a:xfrm>
            <a:off x="8001000" y="549275"/>
            <a:ext cx="3544425" cy="5356224"/>
          </a:xfrm>
          <a:prstGeom prst="rect">
            <a:avLst/>
          </a:prstGeom>
          <a:noFill/>
          <a:ln>
            <a:noFill/>
          </a:ln>
        </p:spPr>
      </p:sp>
      <p:sp>
        <p:nvSpPr>
          <p:cNvPr id="339" name="Google Shape;339;p33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093">
          <p15:clr>
            <a:srgbClr val="FBAE40"/>
          </p15:clr>
        </p15:guide>
        <p15:guide id="5" pos="1173">
          <p15:clr>
            <a:srgbClr val="FBAE40"/>
          </p15:clr>
        </p15:guide>
        <p15:guide id="6" pos="1866">
          <p15:clr>
            <a:srgbClr val="FBAE40"/>
          </p15:clr>
        </p15:guide>
        <p15:guide id="7" pos="1946">
          <p15:clr>
            <a:srgbClr val="FBAE40"/>
          </p15:clr>
        </p15:guide>
        <p15:guide id="8" pos="2640">
          <p15:clr>
            <a:srgbClr val="FBAE40"/>
          </p15:clr>
        </p15:guide>
        <p15:guide id="9" pos="2720">
          <p15:clr>
            <a:srgbClr val="FBAE40"/>
          </p15:clr>
        </p15:guide>
        <p15:guide id="10" pos="3413">
          <p15:clr>
            <a:srgbClr val="FBAE40"/>
          </p15:clr>
        </p15:guide>
        <p15:guide id="11" pos="3493">
          <p15:clr>
            <a:srgbClr val="FBAE40"/>
          </p15:clr>
        </p15:guide>
        <p15:guide id="12" pos="4186">
          <p15:clr>
            <a:srgbClr val="FBAE40"/>
          </p15:clr>
        </p15:guide>
        <p15:guide id="13" pos="4266">
          <p15:clr>
            <a:srgbClr val="FBAE40"/>
          </p15:clr>
        </p15:guide>
        <p15:guide id="14" pos="4960">
          <p15:clr>
            <a:srgbClr val="FBAE40"/>
          </p15:clr>
        </p15:guide>
        <p15:guide id="15" pos="5040">
          <p15:clr>
            <a:srgbClr val="FBAE40"/>
          </p15:clr>
        </p15:guide>
        <p15:guide id="16" pos="5733">
          <p15:clr>
            <a:srgbClr val="FBAE40"/>
          </p15:clr>
        </p15:guide>
        <p15:guide id="17" pos="5813">
          <p15:clr>
            <a:srgbClr val="FBAE40"/>
          </p15:clr>
        </p15:guide>
        <p15:guide id="18" pos="6506">
          <p15:clr>
            <a:srgbClr val="FBAE40"/>
          </p15:clr>
        </p15:guide>
        <p15:guide id="19" pos="6586">
          <p15:clr>
            <a:srgbClr val="FBAE40"/>
          </p15:clr>
        </p15:guide>
        <p15:guide id="20" pos="728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4320">
          <p15:clr>
            <a:srgbClr val="FBAE40"/>
          </p15:clr>
        </p15:guide>
        <p15:guide id="23" orient="horz" pos="240">
          <p15:clr>
            <a:srgbClr val="FBAE40"/>
          </p15:clr>
        </p15:guide>
        <p15:guide id="24" orient="horz" pos="392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 image grid">
  <p:cSld name="1 image grid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" name="Google Shape;343;p34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34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34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6" name="Google Shape;346;p34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34"/>
          <p:cNvSpPr>
            <a:spLocks noGrp="1"/>
          </p:cNvSpPr>
          <p:nvPr>
            <p:ph type="pic" idx="2"/>
          </p:nvPr>
        </p:nvSpPr>
        <p:spPr>
          <a:xfrm>
            <a:off x="4329575" y="549275"/>
            <a:ext cx="7227425" cy="5356224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48" name="Google Shape;348;p34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  <p:sp>
        <p:nvSpPr>
          <p:cNvPr id="349" name="Google Shape;349;p34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093">
          <p15:clr>
            <a:srgbClr val="FBAE40"/>
          </p15:clr>
        </p15:guide>
        <p15:guide id="5" pos="1173">
          <p15:clr>
            <a:srgbClr val="FBAE40"/>
          </p15:clr>
        </p15:guide>
        <p15:guide id="6" pos="1866">
          <p15:clr>
            <a:srgbClr val="FBAE40"/>
          </p15:clr>
        </p15:guide>
        <p15:guide id="7" pos="1946">
          <p15:clr>
            <a:srgbClr val="FBAE40"/>
          </p15:clr>
        </p15:guide>
        <p15:guide id="8" pos="2640">
          <p15:clr>
            <a:srgbClr val="FBAE40"/>
          </p15:clr>
        </p15:guide>
        <p15:guide id="9" pos="2720">
          <p15:clr>
            <a:srgbClr val="FBAE40"/>
          </p15:clr>
        </p15:guide>
        <p15:guide id="10" pos="3413">
          <p15:clr>
            <a:srgbClr val="FBAE40"/>
          </p15:clr>
        </p15:guide>
        <p15:guide id="11" pos="3493">
          <p15:clr>
            <a:srgbClr val="FBAE40"/>
          </p15:clr>
        </p15:guide>
        <p15:guide id="12" pos="4186">
          <p15:clr>
            <a:srgbClr val="FBAE40"/>
          </p15:clr>
        </p15:guide>
        <p15:guide id="13" pos="4266">
          <p15:clr>
            <a:srgbClr val="FBAE40"/>
          </p15:clr>
        </p15:guide>
        <p15:guide id="14" pos="4960">
          <p15:clr>
            <a:srgbClr val="FBAE40"/>
          </p15:clr>
        </p15:guide>
        <p15:guide id="15" pos="5040">
          <p15:clr>
            <a:srgbClr val="FBAE40"/>
          </p15:clr>
        </p15:guide>
        <p15:guide id="16" pos="5733">
          <p15:clr>
            <a:srgbClr val="FBAE40"/>
          </p15:clr>
        </p15:guide>
        <p15:guide id="17" pos="5813">
          <p15:clr>
            <a:srgbClr val="FBAE40"/>
          </p15:clr>
        </p15:guide>
        <p15:guide id="18" pos="6506">
          <p15:clr>
            <a:srgbClr val="FBAE40"/>
          </p15:clr>
        </p15:guide>
        <p15:guide id="19" pos="6586">
          <p15:clr>
            <a:srgbClr val="FBAE40"/>
          </p15:clr>
        </p15:guide>
        <p15:guide id="20" pos="7280">
          <p15:clr>
            <a:srgbClr val="FBAE40"/>
          </p15:clr>
        </p15:guide>
        <p15:guide id="21" orient="horz">
          <p15:clr>
            <a:srgbClr val="FBAE40"/>
          </p15:clr>
        </p15:guide>
        <p15:guide id="22" orient="horz" pos="4320">
          <p15:clr>
            <a:srgbClr val="FBAE40"/>
          </p15:clr>
        </p15:guide>
        <p15:guide id="23" orient="horz" pos="240">
          <p15:clr>
            <a:srgbClr val="FBAE40"/>
          </p15:clr>
        </p15:guide>
        <p15:guide id="24" orient="horz" pos="392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and caption">
  <p:cSld name="Table and caption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" name="Google Shape;352;p35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3103623" cy="115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35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35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5" name="Google Shape;355;p35"/>
          <p:cNvSpPr txBox="1">
            <a:spLocks noGrp="1"/>
          </p:cNvSpPr>
          <p:nvPr>
            <p:ph type="body" idx="1"/>
          </p:nvPr>
        </p:nvSpPr>
        <p:spPr>
          <a:xfrm>
            <a:off x="635001" y="1882873"/>
            <a:ext cx="2847974" cy="40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56" name="Google Shape;356;p35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  <p:sp>
        <p:nvSpPr>
          <p:cNvPr id="357" name="Google Shape;357;p35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177">
          <p15:clr>
            <a:srgbClr val="FBAE40"/>
          </p15:clr>
        </p15:guide>
        <p15:guide id="5" pos="1417">
          <p15:clr>
            <a:srgbClr val="FBAE40"/>
          </p15:clr>
        </p15:guide>
        <p15:guide id="6" pos="2194">
          <p15:clr>
            <a:srgbClr val="FBAE40"/>
          </p15:clr>
        </p15:guide>
        <p15:guide id="7" pos="2434">
          <p15:clr>
            <a:srgbClr val="FBAE40"/>
          </p15:clr>
        </p15:guide>
        <p15:guide id="8" pos="3211">
          <p15:clr>
            <a:srgbClr val="FBAE40"/>
          </p15:clr>
        </p15:guide>
        <p15:guide id="9" pos="3451">
          <p15:clr>
            <a:srgbClr val="FBAE40"/>
          </p15:clr>
        </p15:guide>
        <p15:guide id="10" pos="4228">
          <p15:clr>
            <a:srgbClr val="FBAE40"/>
          </p15:clr>
        </p15:guide>
        <p15:guide id="11" pos="4468">
          <p15:clr>
            <a:srgbClr val="FBAE40"/>
          </p15:clr>
        </p15:guide>
        <p15:guide id="12" pos="5245">
          <p15:clr>
            <a:srgbClr val="FBAE40"/>
          </p15:clr>
        </p15:guide>
        <p15:guide id="13" pos="5485">
          <p15:clr>
            <a:srgbClr val="FBAE40"/>
          </p15:clr>
        </p15:guide>
        <p15:guide id="14" pos="6262">
          <p15:clr>
            <a:srgbClr val="FBAE40"/>
          </p15:clr>
        </p15:guide>
        <p15:guide id="15" pos="6502">
          <p15:clr>
            <a:srgbClr val="FBAE40"/>
          </p15:clr>
        </p15:guide>
        <p15:guide id="16" pos="7280">
          <p15:clr>
            <a:srgbClr val="FBAE40"/>
          </p15:clr>
        </p15:guide>
        <p15:guide id="17" orient="horz">
          <p15:clr>
            <a:srgbClr val="FBAE40"/>
          </p15:clr>
        </p15:guide>
        <p15:guide id="18" orient="horz" pos="4320">
          <p15:clr>
            <a:srgbClr val="FBAE40"/>
          </p15:clr>
        </p15:guide>
        <p15:guide id="19" orient="horz" pos="240">
          <p15:clr>
            <a:srgbClr val="FBAE40"/>
          </p15:clr>
        </p15:guide>
        <p15:guide id="20" orient="horz" pos="372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6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36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36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7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7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0">
          <p15:clr>
            <a:srgbClr val="FBAE40"/>
          </p15:clr>
        </p15:guide>
        <p15:guide id="4" pos="1584">
          <p15:clr>
            <a:srgbClr val="FBAE40"/>
          </p15:clr>
        </p15:guide>
        <p15:guide id="5" pos="1824">
          <p15:clr>
            <a:srgbClr val="FBAE40"/>
          </p15:clr>
        </p15:guide>
        <p15:guide id="6" pos="3008">
          <p15:clr>
            <a:srgbClr val="FBAE40"/>
          </p15:clr>
        </p15:guide>
        <p15:guide id="7" pos="3248">
          <p15:clr>
            <a:srgbClr val="FBAE40"/>
          </p15:clr>
        </p15:guide>
        <p15:guide id="8" pos="4432">
          <p15:clr>
            <a:srgbClr val="FBAE40"/>
          </p15:clr>
        </p15:guide>
        <p15:guide id="9" pos="4672">
          <p15:clr>
            <a:srgbClr val="FBAE40"/>
          </p15:clr>
        </p15:guide>
        <p15:guide id="10" pos="5856">
          <p15:clr>
            <a:srgbClr val="FBAE40"/>
          </p15:clr>
        </p15:guide>
        <p15:guide id="11" pos="6096">
          <p15:clr>
            <a:srgbClr val="FBAE40"/>
          </p15:clr>
        </p15:guide>
        <p15:guide id="12" pos="7280">
          <p15:clr>
            <a:srgbClr val="FBAE40"/>
          </p15:clr>
        </p15:guide>
        <p15:guide id="13" orient="horz">
          <p15:clr>
            <a:srgbClr val="FBAE40"/>
          </p15:clr>
        </p15:guide>
        <p15:guide id="14" orient="horz" pos="4320">
          <p15:clr>
            <a:srgbClr val="FBAE40"/>
          </p15:clr>
        </p15:guide>
        <p15:guide id="15" orient="horz" pos="240">
          <p15:clr>
            <a:srgbClr val="FBAE40"/>
          </p15:clr>
        </p15:guide>
        <p15:guide id="16" orient="horz" pos="392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>
  <p:cSld name="Icons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8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38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38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9" name="Google Shape;369;p38"/>
          <p:cNvSpPr>
            <a:spLocks noGrp="1"/>
          </p:cNvSpPr>
          <p:nvPr>
            <p:ph type="pic" idx="2"/>
          </p:nvPr>
        </p:nvSpPr>
        <p:spPr>
          <a:xfrm>
            <a:off x="63500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38"/>
          <p:cNvSpPr>
            <a:spLocks noGrp="1"/>
          </p:cNvSpPr>
          <p:nvPr>
            <p:ph type="pic" idx="3"/>
          </p:nvPr>
        </p:nvSpPr>
        <p:spPr>
          <a:xfrm>
            <a:off x="63500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38"/>
          <p:cNvSpPr>
            <a:spLocks noGrp="1"/>
          </p:cNvSpPr>
          <p:nvPr>
            <p:ph type="pic" idx="4"/>
          </p:nvPr>
        </p:nvSpPr>
        <p:spPr>
          <a:xfrm>
            <a:off x="63500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38"/>
          <p:cNvSpPr>
            <a:spLocks noGrp="1"/>
          </p:cNvSpPr>
          <p:nvPr>
            <p:ph type="pic" idx="5"/>
          </p:nvPr>
        </p:nvSpPr>
        <p:spPr>
          <a:xfrm>
            <a:off x="2212975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38"/>
          <p:cNvSpPr>
            <a:spLocks noGrp="1"/>
          </p:cNvSpPr>
          <p:nvPr>
            <p:ph type="pic" idx="6"/>
          </p:nvPr>
        </p:nvSpPr>
        <p:spPr>
          <a:xfrm>
            <a:off x="2212975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38"/>
          <p:cNvSpPr>
            <a:spLocks noGrp="1"/>
          </p:cNvSpPr>
          <p:nvPr>
            <p:ph type="pic" idx="7"/>
          </p:nvPr>
        </p:nvSpPr>
        <p:spPr>
          <a:xfrm>
            <a:off x="2212975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5" name="Google Shape;375;p38"/>
          <p:cNvSpPr>
            <a:spLocks noGrp="1"/>
          </p:cNvSpPr>
          <p:nvPr>
            <p:ph type="pic" idx="8"/>
          </p:nvPr>
        </p:nvSpPr>
        <p:spPr>
          <a:xfrm>
            <a:off x="379095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38"/>
          <p:cNvSpPr>
            <a:spLocks noGrp="1"/>
          </p:cNvSpPr>
          <p:nvPr>
            <p:ph type="pic" idx="9"/>
          </p:nvPr>
        </p:nvSpPr>
        <p:spPr>
          <a:xfrm>
            <a:off x="379095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38"/>
          <p:cNvSpPr>
            <a:spLocks noGrp="1"/>
          </p:cNvSpPr>
          <p:nvPr>
            <p:ph type="pic" idx="13"/>
          </p:nvPr>
        </p:nvSpPr>
        <p:spPr>
          <a:xfrm>
            <a:off x="379095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38"/>
          <p:cNvSpPr>
            <a:spLocks noGrp="1"/>
          </p:cNvSpPr>
          <p:nvPr>
            <p:ph type="pic" idx="14"/>
          </p:nvPr>
        </p:nvSpPr>
        <p:spPr>
          <a:xfrm>
            <a:off x="5368925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38"/>
          <p:cNvSpPr>
            <a:spLocks noGrp="1"/>
          </p:cNvSpPr>
          <p:nvPr>
            <p:ph type="pic" idx="15"/>
          </p:nvPr>
        </p:nvSpPr>
        <p:spPr>
          <a:xfrm>
            <a:off x="5368925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38"/>
          <p:cNvSpPr>
            <a:spLocks noGrp="1"/>
          </p:cNvSpPr>
          <p:nvPr>
            <p:ph type="pic" idx="16"/>
          </p:nvPr>
        </p:nvSpPr>
        <p:spPr>
          <a:xfrm>
            <a:off x="5368925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38"/>
          <p:cNvSpPr>
            <a:spLocks noGrp="1"/>
          </p:cNvSpPr>
          <p:nvPr>
            <p:ph type="pic" idx="17"/>
          </p:nvPr>
        </p:nvSpPr>
        <p:spPr>
          <a:xfrm>
            <a:off x="694690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38"/>
          <p:cNvSpPr>
            <a:spLocks noGrp="1"/>
          </p:cNvSpPr>
          <p:nvPr>
            <p:ph type="pic" idx="18"/>
          </p:nvPr>
        </p:nvSpPr>
        <p:spPr>
          <a:xfrm>
            <a:off x="694690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38"/>
          <p:cNvSpPr>
            <a:spLocks noGrp="1"/>
          </p:cNvSpPr>
          <p:nvPr>
            <p:ph type="pic" idx="19"/>
          </p:nvPr>
        </p:nvSpPr>
        <p:spPr>
          <a:xfrm>
            <a:off x="694690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38"/>
          <p:cNvSpPr>
            <a:spLocks noGrp="1"/>
          </p:cNvSpPr>
          <p:nvPr>
            <p:ph type="pic" idx="20"/>
          </p:nvPr>
        </p:nvSpPr>
        <p:spPr>
          <a:xfrm>
            <a:off x="8524875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38"/>
          <p:cNvSpPr>
            <a:spLocks noGrp="1"/>
          </p:cNvSpPr>
          <p:nvPr>
            <p:ph type="pic" idx="21"/>
          </p:nvPr>
        </p:nvSpPr>
        <p:spPr>
          <a:xfrm>
            <a:off x="8524875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38"/>
          <p:cNvSpPr>
            <a:spLocks noGrp="1"/>
          </p:cNvSpPr>
          <p:nvPr>
            <p:ph type="pic" idx="22"/>
          </p:nvPr>
        </p:nvSpPr>
        <p:spPr>
          <a:xfrm>
            <a:off x="8524875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38"/>
          <p:cNvSpPr>
            <a:spLocks noGrp="1"/>
          </p:cNvSpPr>
          <p:nvPr>
            <p:ph type="pic" idx="23"/>
          </p:nvPr>
        </p:nvSpPr>
        <p:spPr>
          <a:xfrm>
            <a:off x="10102850" y="1170393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8" name="Google Shape;388;p38"/>
          <p:cNvSpPr>
            <a:spLocks noGrp="1"/>
          </p:cNvSpPr>
          <p:nvPr>
            <p:ph type="pic" idx="24"/>
          </p:nvPr>
        </p:nvSpPr>
        <p:spPr>
          <a:xfrm>
            <a:off x="10102850" y="2830154"/>
            <a:ext cx="1450975" cy="1450975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38"/>
          <p:cNvSpPr>
            <a:spLocks noGrp="1"/>
          </p:cNvSpPr>
          <p:nvPr>
            <p:ph type="pic" idx="25"/>
          </p:nvPr>
        </p:nvSpPr>
        <p:spPr>
          <a:xfrm>
            <a:off x="10102850" y="4462310"/>
            <a:ext cx="1450975" cy="14509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3937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B05D576-7364-375A-1C51-29261DD426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6285" y="2498651"/>
            <a:ext cx="8074276" cy="38377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698" y="1449389"/>
            <a:ext cx="10596299" cy="4456112"/>
          </a:xfrm>
        </p:spPr>
        <p:txBody>
          <a:bodyPr/>
          <a:lstStyle>
            <a:lvl1pPr marL="234000" indent="-234000">
              <a:defRPr sz="22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5856695F-76EF-FAE9-6E54-8F9BA152A851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1152525"/>
            <a:ext cx="11176000" cy="5705475"/>
          </a:xfrm>
          <a:prstGeom prst="bentConnector3">
            <a:avLst>
              <a:gd name="adj1" fmla="val -42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86A70A7-8D13-6FA2-F3DA-498384269458}"/>
              </a:ext>
            </a:extLst>
          </p:cNvPr>
          <p:cNvSpPr txBox="1"/>
          <p:nvPr userDrawn="1"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  <a:latin typeface="+mn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3401136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809625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449389"/>
            <a:ext cx="8096250" cy="4456112"/>
          </a:xfrm>
        </p:spPr>
        <p:txBody>
          <a:bodyPr/>
          <a:lstStyle>
            <a:lvl3pPr>
              <a:defRPr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2988131-C0E3-EE76-CEDC-DDB00DA433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92235" y="563791"/>
            <a:ext cx="1461600" cy="1466621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2287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866140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449389"/>
            <a:ext cx="4140200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CD7BD9-5286-07E4-7B3E-03DA8008C18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56200" y="1449389"/>
            <a:ext cx="4140200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6E84F43-CEEA-6817-F462-03E835A637C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0308489" y="563791"/>
            <a:ext cx="1248511" cy="125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1765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heading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81000"/>
            <a:ext cx="10922000" cy="577338"/>
          </a:xfrm>
        </p:spPr>
        <p:txBody>
          <a:bodyPr/>
          <a:lstStyle/>
          <a:p>
            <a:r>
              <a:rPr lang="en-US"/>
              <a:t>Click to edit Master title style5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3974" y="1449389"/>
            <a:ext cx="7693025" cy="4456112"/>
          </a:xfrm>
        </p:spPr>
        <p:txBody>
          <a:bodyPr/>
          <a:lstStyle>
            <a:lvl3pPr>
              <a:defRPr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B72244-3350-A686-8641-EE2CACF54316}"/>
              </a:ext>
            </a:extLst>
          </p:cNvPr>
          <p:cNvCxnSpPr/>
          <p:nvPr userDrawn="1"/>
        </p:nvCxnSpPr>
        <p:spPr>
          <a:xfrm>
            <a:off x="635000" y="1513937"/>
            <a:ext cx="1204558" cy="0"/>
          </a:xfrm>
          <a:prstGeom prst="line">
            <a:avLst/>
          </a:prstGeom>
          <a:ln w="1270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15862F-24B1-2BA4-2566-44DCCBAB6F2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696" y="1716657"/>
            <a:ext cx="2845280" cy="418884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/>
            </a:lvl1pPr>
            <a:lvl3pPr>
              <a:defRPr b="1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831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heading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81000"/>
            <a:ext cx="10922000" cy="577338"/>
          </a:xfrm>
        </p:spPr>
        <p:txBody>
          <a:bodyPr/>
          <a:lstStyle/>
          <a:p>
            <a:r>
              <a:rPr lang="en-US"/>
              <a:t>Click to edit Master title style5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B72244-3350-A686-8641-EE2CACF54316}"/>
              </a:ext>
            </a:extLst>
          </p:cNvPr>
          <p:cNvCxnSpPr/>
          <p:nvPr userDrawn="1"/>
        </p:nvCxnSpPr>
        <p:spPr>
          <a:xfrm>
            <a:off x="635000" y="1513937"/>
            <a:ext cx="1204558" cy="0"/>
          </a:xfrm>
          <a:prstGeom prst="line">
            <a:avLst/>
          </a:prstGeom>
          <a:ln w="1270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15862F-24B1-2BA4-2566-44DCCBAB6F2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696" y="1716657"/>
            <a:ext cx="2845280" cy="418884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1"/>
            </a:lvl1pPr>
            <a:lvl3pPr>
              <a:defRPr b="1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444754-B3DF-C6F6-9DD1-E848D4EBA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2601" y="1449389"/>
            <a:ext cx="3641007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36AF74-1FCB-200C-94D4-B0E048A0600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03233" y="1449389"/>
            <a:ext cx="3641007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0117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866140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449389"/>
            <a:ext cx="4140200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CD7BD9-5286-07E4-7B3E-03DA8008C18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56200" y="1449389"/>
            <a:ext cx="6400800" cy="4456112"/>
          </a:xfr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9176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488" y="381000"/>
            <a:ext cx="9307512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9488" y="1449389"/>
            <a:ext cx="8096250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B01852B-264C-0CDF-ADA4-A1512D788CB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35000" y="563791"/>
            <a:ext cx="1248511" cy="1252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8568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9488" y="381000"/>
            <a:ext cx="9307512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9488" y="1449389"/>
            <a:ext cx="4462462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B01852B-264C-0CDF-ADA4-A1512D788CBD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35000" y="563791"/>
            <a:ext cx="1248511" cy="12528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BFA57F-0E25-5F58-95AA-C504AC01BD0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094538" y="1449389"/>
            <a:ext cx="4462462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7770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1092200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4954" y="1449389"/>
            <a:ext cx="6455971" cy="4456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E8449587-6CB3-56B8-6FAD-52840618EE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00" y="1447800"/>
            <a:ext cx="2444750" cy="2444750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B89527D-CD98-5F8C-B909-0846D2E45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5000" y="3979863"/>
            <a:ext cx="2444750" cy="744537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400" b="1"/>
            </a:lvl1pPr>
            <a:lvl2pPr marL="7938" indent="0">
              <a:spcAft>
                <a:spcPts val="0"/>
              </a:spcAft>
              <a:buNone/>
              <a:tabLst/>
              <a:defRPr sz="14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498279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809625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AF2691D1-441A-463C-048F-BC8BE89C004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5000" y="1447800"/>
            <a:ext cx="9763125" cy="44577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9495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er image gri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303645-9904-E8AE-44FE-A9986FC96C1B}"/>
              </a:ext>
            </a:extLst>
          </p:cNvPr>
          <p:cNvSpPr/>
          <p:nvPr userDrawn="1"/>
        </p:nvSpPr>
        <p:spPr>
          <a:xfrm>
            <a:off x="7416800" y="0"/>
            <a:ext cx="4775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640080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449389"/>
            <a:ext cx="6400800" cy="4456112"/>
          </a:xfrm>
        </p:spPr>
        <p:txBody>
          <a:bodyPr/>
          <a:lstStyle>
            <a:lvl3pPr>
              <a:defRPr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Elbow Connector 11">
            <a:extLst>
              <a:ext uri="{FF2B5EF4-FFF2-40B4-BE49-F238E27FC236}">
                <a16:creationId xmlns:a16="http://schemas.microsoft.com/office/drawing/2014/main" id="{15F67C45-8D27-5105-3DA3-0178579AC3ED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6251222"/>
            <a:ext cx="10922000" cy="606778"/>
          </a:xfrm>
          <a:prstGeom prst="bentConnector3">
            <a:avLst>
              <a:gd name="adj1" fmla="val -38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1368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-space image gri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303645-9904-E8AE-44FE-A9986FC96C1B}"/>
              </a:ext>
            </a:extLst>
          </p:cNvPr>
          <p:cNvSpPr/>
          <p:nvPr userDrawn="1"/>
        </p:nvSpPr>
        <p:spPr>
          <a:xfrm>
            <a:off x="6286502" y="0"/>
            <a:ext cx="590549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527050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B6214-3E76-CC56-BD91-339BF01D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449389"/>
            <a:ext cx="5270500" cy="4456112"/>
          </a:xfrm>
        </p:spPr>
        <p:txBody>
          <a:bodyPr/>
          <a:lstStyle>
            <a:lvl3pPr>
              <a:defRPr b="1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Elbow Connector 11">
            <a:extLst>
              <a:ext uri="{FF2B5EF4-FFF2-40B4-BE49-F238E27FC236}">
                <a16:creationId xmlns:a16="http://schemas.microsoft.com/office/drawing/2014/main" id="{15F67C45-8D27-5105-3DA3-0178579AC3ED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6251222"/>
            <a:ext cx="10922000" cy="606778"/>
          </a:xfrm>
          <a:prstGeom prst="bentConnector3">
            <a:avLst>
              <a:gd name="adj1" fmla="val -38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4205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0FEB09-5DCC-ADFF-553B-86E181FB5733}"/>
              </a:ext>
            </a:extLst>
          </p:cNvPr>
          <p:cNvSpPr/>
          <p:nvPr userDrawn="1"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5E3F8F-2B6C-1F78-4BAB-4C54B2854A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29575" y="549275"/>
            <a:ext cx="3544425" cy="5356224"/>
          </a:xfrm>
        </p:spPr>
        <p:txBody>
          <a:bodyPr/>
          <a:lstStyle/>
          <a:p>
            <a:endParaRPr lang="en-GB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C89A8BF2-0E54-5004-1D71-EF0B42A4585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6251222"/>
            <a:ext cx="10922000" cy="606778"/>
          </a:xfrm>
          <a:prstGeom prst="bentConnector3">
            <a:avLst>
              <a:gd name="adj1" fmla="val -38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DA6D38E-3D59-7F50-399A-D5CB1471F1EF}"/>
              </a:ext>
            </a:extLst>
          </p:cNvPr>
          <p:cNvSpPr txBox="1"/>
          <p:nvPr userDrawn="1"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  <a:latin typeface="+mn-lt"/>
              </a:rPr>
              <a:t>|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F09CC08F-41EC-9409-8FA8-2FCE47BBB9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01000" y="549275"/>
            <a:ext cx="3544425" cy="2613025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47AD579D-2A2E-E604-D0F9-5C408621650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01000" y="3289300"/>
            <a:ext cx="3544425" cy="261302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578E1C-496B-F1AE-B62F-037BA5D42F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81000"/>
            <a:ext cx="3103623" cy="1156150"/>
          </a:xfrm>
        </p:spPr>
        <p:txBody>
          <a:bodyPr/>
          <a:lstStyle/>
          <a:p>
            <a:r>
              <a:rPr lang="en-US"/>
              <a:t>Heading two lines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A4B202-3BF4-4C6B-0D5D-783552E66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82873"/>
            <a:ext cx="2847974" cy="40226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1200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0FEB09-5DCC-ADFF-553B-86E181FB5733}"/>
              </a:ext>
            </a:extLst>
          </p:cNvPr>
          <p:cNvSpPr/>
          <p:nvPr userDrawn="1"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5E3F8F-2B6C-1F78-4BAB-4C54B2854A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29575" y="549275"/>
            <a:ext cx="3544425" cy="5356224"/>
          </a:xfrm>
        </p:spPr>
        <p:txBody>
          <a:bodyPr/>
          <a:lstStyle/>
          <a:p>
            <a:endParaRPr lang="en-GB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C89A8BF2-0E54-5004-1D71-EF0B42A4585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6251222"/>
            <a:ext cx="10922000" cy="606778"/>
          </a:xfrm>
          <a:prstGeom prst="bentConnector3">
            <a:avLst>
              <a:gd name="adj1" fmla="val -38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DA6D38E-3D59-7F50-399A-D5CB1471F1EF}"/>
              </a:ext>
            </a:extLst>
          </p:cNvPr>
          <p:cNvSpPr txBox="1"/>
          <p:nvPr userDrawn="1"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  <a:latin typeface="+mn-lt"/>
              </a:rPr>
              <a:t>|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F09CC08F-41EC-9409-8FA8-2FCE47BBB9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01000" y="549275"/>
            <a:ext cx="3544425" cy="5356224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EAA781-6154-54EC-D118-286FCC19E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81000"/>
            <a:ext cx="3103623" cy="1156150"/>
          </a:xfrm>
        </p:spPr>
        <p:txBody>
          <a:bodyPr/>
          <a:lstStyle/>
          <a:p>
            <a:r>
              <a:rPr lang="en-US"/>
              <a:t>Heading two lines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85479B-046E-24EE-3882-DF0882E9F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82873"/>
            <a:ext cx="2847974" cy="40226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2153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imag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0FEB09-5DCC-ADFF-553B-86E181FB5733}"/>
              </a:ext>
            </a:extLst>
          </p:cNvPr>
          <p:cNvSpPr/>
          <p:nvPr userDrawn="1"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81000"/>
            <a:ext cx="3103623" cy="1156150"/>
          </a:xfrm>
        </p:spPr>
        <p:txBody>
          <a:bodyPr/>
          <a:lstStyle/>
          <a:p>
            <a:r>
              <a:rPr lang="en-US"/>
              <a:t>Heading two lines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6A995D-FD0B-ECF8-1351-4D3514984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82873"/>
            <a:ext cx="2847974" cy="40226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level0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5E3F8F-2B6C-1F78-4BAB-4C54B2854A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29575" y="549275"/>
            <a:ext cx="7227425" cy="5356224"/>
          </a:xfrm>
        </p:spPr>
        <p:txBody>
          <a:bodyPr/>
          <a:lstStyle/>
          <a:p>
            <a:endParaRPr lang="en-GB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C89A8BF2-0E54-5004-1D71-EF0B42A4585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6251222"/>
            <a:ext cx="10922000" cy="606778"/>
          </a:xfrm>
          <a:prstGeom prst="bentConnector3">
            <a:avLst>
              <a:gd name="adj1" fmla="val -38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DA6D38E-3D59-7F50-399A-D5CB1471F1EF}"/>
              </a:ext>
            </a:extLst>
          </p:cNvPr>
          <p:cNvSpPr txBox="1"/>
          <p:nvPr userDrawn="1"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  <a:latin typeface="+mn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870216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0FEB09-5DCC-ADFF-553B-86E181FB5733}"/>
              </a:ext>
            </a:extLst>
          </p:cNvPr>
          <p:cNvSpPr/>
          <p:nvPr userDrawn="1"/>
        </p:nvSpPr>
        <p:spPr>
          <a:xfrm>
            <a:off x="3997842" y="0"/>
            <a:ext cx="819415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381000"/>
            <a:ext cx="3103623" cy="1156150"/>
          </a:xfrm>
        </p:spPr>
        <p:txBody>
          <a:bodyPr/>
          <a:lstStyle/>
          <a:p>
            <a:r>
              <a:rPr lang="en-US"/>
              <a:t>Heading two lines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23E8A7D-04A2-48A1-A66E-F300F03346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6A995D-FD0B-ECF8-1351-4D3514984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82873"/>
            <a:ext cx="2847974" cy="40226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level0</a:t>
            </a:r>
            <a:endParaRPr lang="en-GB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C89A8BF2-0E54-5004-1D71-EF0B42A4585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6251222"/>
            <a:ext cx="10922000" cy="606778"/>
          </a:xfrm>
          <a:prstGeom prst="bentConnector3">
            <a:avLst>
              <a:gd name="adj1" fmla="val -38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DA6D38E-3D59-7F50-399A-D5CB1471F1EF}"/>
              </a:ext>
            </a:extLst>
          </p:cNvPr>
          <p:cNvSpPr txBox="1"/>
          <p:nvPr userDrawn="1"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>
                <a:solidFill>
                  <a:schemeClr val="tx1"/>
                </a:solidFill>
                <a:latin typeface="+mn-lt"/>
              </a:rPr>
              <a:t>|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BF8C404D-A7F2-E2A5-D18A-3DF27D58B36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643918" y="549275"/>
            <a:ext cx="6913081" cy="535622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9647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065C-45BC-C36C-FE3A-05D55729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AEB124-5C02-477F-99A0-30F9EB59D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0E23F-2504-F766-10B8-E1B0D7DE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1320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C440B-8747-9890-36C6-F69C5D3D8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EF5EB-CAC3-4CF2-014C-88863F9B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9262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065C-45BC-C36C-FE3A-05D55729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AEB124-5C02-477F-99A0-30F9EB59D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0E23F-2504-F766-10B8-E1B0D7DE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68AEC56-D78D-CD8B-A62F-309706763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000" y="1170393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94461D5-D102-AD8A-0C63-88BEF98C05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000" y="2830154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F60D91B5-E593-5D26-64C6-7300BC92A6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000" y="4462310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0C709E77-75BD-D107-7CCE-B8FFF5935AD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212975" y="1170393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AD41EC3-711B-0C1D-4968-535EB8A3AF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212975" y="2830154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BCB0A64E-A959-91AE-D88E-F7A02A0C014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212975" y="4462310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E94A966C-1F3A-6F1F-FD1F-FB1090DFA2C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90950" y="1170393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1C368A33-7A34-151D-EF6B-8B1557CD704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90950" y="2830154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E456AD5-FFFD-A513-0D15-611B8E510FA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90950" y="4462310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CA69E81-B2B9-BEEB-2C11-39A148A8A0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68925" y="1170393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874D6B96-8330-8BB5-6CA7-F49550CABC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368925" y="2830154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AE862F91-D1BE-F076-8896-ABBEAD85C5A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368925" y="4462310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36315CC8-7783-329C-5777-C7982D143C7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946900" y="1170393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B65C1C01-C5DA-4263-36F1-64ACF2D0224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946900" y="2830154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3DF4A810-B390-F4CF-D92B-AE01C999FCB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46900" y="4462310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7AE28018-FDE2-4CC2-3BEF-2ECBF5C94D3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524875" y="1170393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89630DDC-EACD-FA5F-F774-F413FFDCFCF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24875" y="2830154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846B9BE8-46A2-4217-FB61-A57B8F330EB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524875" y="4462310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DAE05FE6-938C-ADDD-CA2C-1EB451F9126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102850" y="1170393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AA80BD5E-B7BA-FB16-03C7-A62E5A41647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102850" y="2830154"/>
            <a:ext cx="1450975" cy="1450975"/>
          </a:xfrm>
        </p:spPr>
        <p:txBody>
          <a:bodyPr/>
          <a:lstStyle/>
          <a:p>
            <a:endParaRPr lang="en-GB"/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6A57E553-7BB2-9D13-DF20-C561C1E0CCD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102850" y="4462310"/>
            <a:ext cx="1450975" cy="14509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3625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C576-A5D5-6E80-D5BA-54962D35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81000"/>
            <a:ext cx="8661400" cy="6093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58DA-09E1-C21F-7881-4AA1EF9D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AAC0D-5BED-D242-AFA7-5FC8AD2C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E8A7D-04A2-48A1-A66E-F300F0334603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6F07EC3-F68E-8375-C3D5-66ACED370C1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17600" y="2514600"/>
            <a:ext cx="914400" cy="914400"/>
          </a:xfrm>
        </p:spPr>
        <p:txBody>
          <a:bodyPr/>
          <a:lstStyle/>
          <a:p>
            <a:pPr lvl="0"/>
            <a:r>
              <a:rPr lang="en-GB"/>
              <a:t>l</a:t>
            </a:r>
          </a:p>
        </p:txBody>
      </p:sp>
      <p:sp>
        <p:nvSpPr>
          <p:cNvPr id="21" name="Content Placeholder 19">
            <a:extLst>
              <a:ext uri="{FF2B5EF4-FFF2-40B4-BE49-F238E27FC236}">
                <a16:creationId xmlns:a16="http://schemas.microsoft.com/office/drawing/2014/main" id="{22C89DE1-A7D0-4BF6-DA60-21F0105C185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78200" y="2514600"/>
            <a:ext cx="914400" cy="914400"/>
          </a:xfrm>
        </p:spPr>
        <p:txBody>
          <a:bodyPr/>
          <a:lstStyle/>
          <a:p>
            <a:pPr lvl="0"/>
            <a:r>
              <a:rPr lang="en-GB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24720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723207"/>
            <a:ext cx="1051560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  <a:defRPr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1799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6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"/>
              <a:buNone/>
              <a:defRPr sz="4400" b="1" i="0" u="none" strike="noStrike" cap="non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66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10921998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+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–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5" name="Google Shape;55;p66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66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7" name="Google Shape;57;p66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stealth" w="lg" len="lg"/>
          </a:ln>
        </p:spPr>
      </p:cxnSp>
      <p:sp>
        <p:nvSpPr>
          <p:cNvPr id="58" name="Google Shape;58;p66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400">
          <p15:clr>
            <a:srgbClr val="F26B43"/>
          </p15:clr>
        </p15:guide>
        <p15:guide id="4" pos="728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4320">
          <p15:clr>
            <a:srgbClr val="F26B43"/>
          </p15:clr>
        </p15:guide>
        <p15:guide id="7" orient="horz" pos="240">
          <p15:clr>
            <a:srgbClr val="F26B43"/>
          </p15:clr>
        </p15:guide>
        <p15:guide id="8" orient="horz" pos="3720">
          <p15:clr>
            <a:srgbClr val="F26B43"/>
          </p15:clr>
        </p15:guide>
        <p15:guide id="9" orient="horz" pos="91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 txBox="1"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"/>
              <a:buNone/>
              <a:defRPr sz="4400" b="1" i="0" u="none" strike="noStrike" cap="non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0" name="Google Shape;250;p13"/>
          <p:cNvSpPr txBox="1">
            <a:spLocks noGrp="1"/>
          </p:cNvSpPr>
          <p:nvPr>
            <p:ph type="body" idx="1"/>
          </p:nvPr>
        </p:nvSpPr>
        <p:spPr>
          <a:xfrm>
            <a:off x="635000" y="1449389"/>
            <a:ext cx="10921998" cy="445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+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Open Sans"/>
              <a:buChar char="–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1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51" name="Google Shape;251;p13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52" name="Google Shape;252;p13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53" name="Google Shape;253;p13"/>
          <p:cNvCxnSpPr/>
          <p:nvPr/>
        </p:nvCxnSpPr>
        <p:spPr>
          <a:xfrm rot="10800000" flipH="1">
            <a:off x="635000" y="6251100"/>
            <a:ext cx="10922100" cy="606900"/>
          </a:xfrm>
          <a:prstGeom prst="bentConnector3">
            <a:avLst>
              <a:gd name="adj1" fmla="val -38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"/>
            <a:headEnd type="none" w="sm" len="sm"/>
            <a:tailEnd type="stealth" w="lg" len="lg"/>
          </a:ln>
        </p:spPr>
      </p:cxnSp>
      <p:sp>
        <p:nvSpPr>
          <p:cNvPr id="254" name="Google Shape;254;p13"/>
          <p:cNvSpPr txBox="1"/>
          <p:nvPr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|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400">
          <p15:clr>
            <a:srgbClr val="F26B43"/>
          </p15:clr>
        </p15:guide>
        <p15:guide id="4" pos="728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4320">
          <p15:clr>
            <a:srgbClr val="F26B43"/>
          </p15:clr>
        </p15:guide>
        <p15:guide id="7" orient="horz" pos="240">
          <p15:clr>
            <a:srgbClr val="F26B43"/>
          </p15:clr>
        </p15:guide>
        <p15:guide id="8" orient="horz" pos="3720">
          <p15:clr>
            <a:srgbClr val="F26B43"/>
          </p15:clr>
        </p15:guide>
        <p15:guide id="9" orient="horz" pos="91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88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C2BAE7-50D3-A733-693D-5E11BEFCC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99" y="381000"/>
            <a:ext cx="10921999" cy="58060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4AFDD-D540-6B76-BD6F-8A2552F22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5000" y="1449389"/>
            <a:ext cx="10921998" cy="4456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1F7EA-9B20-7DF7-B7B4-A3F33C1EC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/>
              <a:t>The Michael J. Fox Foundation for Parkinson’s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907EF-D133-C6B2-9242-4A7BD7197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1200" b="1" i="0">
                <a:solidFill>
                  <a:schemeClr val="tx2"/>
                </a:solidFill>
                <a:latin typeface="Open Sans ExtraBold" pitchFamily="2" charset="0"/>
              </a:defRPr>
            </a:lvl1pPr>
          </a:lstStyle>
          <a:p>
            <a:fld id="{A23E8A7D-04A2-48A1-A66E-F300F0334603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363A8D2A-DC76-349C-2538-CB41425C477E}"/>
              </a:ext>
            </a:extLst>
          </p:cNvPr>
          <p:cNvCxnSpPr>
            <a:cxnSpLocks/>
          </p:cNvCxnSpPr>
          <p:nvPr userDrawn="1"/>
        </p:nvCxnSpPr>
        <p:spPr>
          <a:xfrm flipV="1">
            <a:off x="635000" y="6251222"/>
            <a:ext cx="10922000" cy="606778"/>
          </a:xfrm>
          <a:prstGeom prst="bentConnector3">
            <a:avLst>
              <a:gd name="adj1" fmla="val -38"/>
            </a:avLst>
          </a:prstGeom>
          <a:ln w="9525">
            <a:solidFill>
              <a:schemeClr val="accent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1DC6791-944B-7566-F328-3B1D1878D9D9}"/>
              </a:ext>
            </a:extLst>
          </p:cNvPr>
          <p:cNvSpPr txBox="1"/>
          <p:nvPr userDrawn="1"/>
        </p:nvSpPr>
        <p:spPr>
          <a:xfrm>
            <a:off x="11001487" y="6345238"/>
            <a:ext cx="1764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>
                <a:solidFill>
                  <a:schemeClr val="tx2"/>
                </a:solidFill>
                <a:latin typeface="+mn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99095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Clr>
          <a:schemeClr val="accent1"/>
        </a:buClr>
        <a:buFont typeface="Open Sans" pitchFamily="2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Clr>
          <a:schemeClr val="accent1"/>
        </a:buClr>
        <a:buFont typeface="Open Sans" pitchFamily="2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Open Sans" pitchFamily="2" charset="0"/>
        <a:buNone/>
        <a:defRPr sz="2100" b="1" kern="1200">
          <a:solidFill>
            <a:schemeClr val="tx1"/>
          </a:solidFill>
          <a:latin typeface="+mj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2500"/>
        </a:spcAft>
        <a:buFont typeface="Open Sans" pitchFamily="2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Open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Open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Open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Open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Open Sans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records/18039362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0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"/>
          <p:cNvSpPr txBox="1">
            <a:spLocks noGrp="1"/>
          </p:cNvSpPr>
          <p:nvPr>
            <p:ph type="ctrTitle"/>
          </p:nvPr>
        </p:nvSpPr>
        <p:spPr>
          <a:xfrm>
            <a:off x="1524000" y="2475682"/>
            <a:ext cx="8750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Open Sans"/>
              <a:buNone/>
            </a:pPr>
            <a:r>
              <a:rPr lang="en-US"/>
              <a:t>MJFF Biomarker Toolkits &amp; Resources</a:t>
            </a:r>
            <a:endParaRPr/>
          </a:p>
        </p:txBody>
      </p:sp>
      <p:sp>
        <p:nvSpPr>
          <p:cNvPr id="397" name="Google Shape;397;p1"/>
          <p:cNvSpPr txBox="1">
            <a:spLocks noGrp="1"/>
          </p:cNvSpPr>
          <p:nvPr>
            <p:ph type="subTitle" idx="1"/>
          </p:nvPr>
        </p:nvSpPr>
        <p:spPr>
          <a:xfrm>
            <a:off x="1524000" y="5342013"/>
            <a:ext cx="79719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r>
              <a:rPr lang="en-US"/>
              <a:t>PD Therapeutics Conference 2026</a:t>
            </a:r>
            <a:endParaRPr/>
          </a:p>
        </p:txBody>
      </p:sp>
      <p:sp>
        <p:nvSpPr>
          <p:cNvPr id="398" name="Google Shape;398;p1"/>
          <p:cNvSpPr txBox="1">
            <a:spLocks noGrp="1"/>
          </p:cNvSpPr>
          <p:nvPr>
            <p:ph type="body" idx="3"/>
          </p:nvPr>
        </p:nvSpPr>
        <p:spPr>
          <a:xfrm>
            <a:off x="640661" y="570069"/>
            <a:ext cx="2483708" cy="27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n-US"/>
              <a:t>Oct 14,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3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The Michael J. Fox Foundation for Parkinson’s Research</a:t>
            </a:r>
            <a:endParaRPr/>
          </a:p>
        </p:txBody>
      </p:sp>
      <p:sp>
        <p:nvSpPr>
          <p:cNvPr id="405" name="Google Shape;405;p63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1200"/>
              <a:buFont typeface="Open Sans ExtraBold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3B5D7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</a:t>
            </a:fld>
            <a:endParaRPr sz="1200" b="1" i="0" u="none" strike="noStrike" cap="none">
              <a:solidFill>
                <a:srgbClr val="3B5D7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cxnSp>
        <p:nvCxnSpPr>
          <p:cNvPr id="406" name="Google Shape;406;p63"/>
          <p:cNvCxnSpPr/>
          <p:nvPr/>
        </p:nvCxnSpPr>
        <p:spPr>
          <a:xfrm>
            <a:off x="2334006" y="2881884"/>
            <a:ext cx="1" cy="457200"/>
          </a:xfrm>
          <a:prstGeom prst="straightConnector1">
            <a:avLst/>
          </a:prstGeom>
          <a:noFill/>
          <a:ln w="30475" cap="flat" cmpd="sng">
            <a:solidFill>
              <a:srgbClr val="0E7C7B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07" name="Google Shape;407;p63"/>
          <p:cNvCxnSpPr/>
          <p:nvPr/>
        </p:nvCxnSpPr>
        <p:spPr>
          <a:xfrm>
            <a:off x="6083046" y="2881884"/>
            <a:ext cx="1" cy="457200"/>
          </a:xfrm>
          <a:prstGeom prst="straightConnector1">
            <a:avLst/>
          </a:prstGeom>
          <a:noFill/>
          <a:ln w="30475" cap="flat" cmpd="sng">
            <a:solidFill>
              <a:srgbClr val="F7931E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08" name="Google Shape;408;p63"/>
          <p:cNvCxnSpPr/>
          <p:nvPr/>
        </p:nvCxnSpPr>
        <p:spPr>
          <a:xfrm>
            <a:off x="9832086" y="2881884"/>
            <a:ext cx="1" cy="457200"/>
          </a:xfrm>
          <a:prstGeom prst="straightConnector1">
            <a:avLst/>
          </a:prstGeom>
          <a:noFill/>
          <a:ln w="30475" cap="flat" cmpd="sng">
            <a:solidFill>
              <a:srgbClr val="5B2E8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09" name="Google Shape;409;p63"/>
          <p:cNvSpPr/>
          <p:nvPr/>
        </p:nvSpPr>
        <p:spPr>
          <a:xfrm>
            <a:off x="638175" y="201168"/>
            <a:ext cx="10887076" cy="139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F7931E"/>
                </a:solidFill>
                <a:latin typeface="Open Sans"/>
                <a:ea typeface="Open Sans"/>
                <a:cs typeface="Open Sans"/>
                <a:sym typeface="Open Sans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0"/>
                  </a:ext>
                </a:extLst>
              </a:rPr>
              <a:t>Biomarker tools to advance </a:t>
            </a:r>
            <a:r>
              <a:rPr lang="en-US" sz="4400" b="1">
                <a:solidFill>
                  <a:srgbClr val="F7931E"/>
                </a:solidFill>
                <a:latin typeface="Open Sans"/>
                <a:ea typeface="Open Sans"/>
                <a:cs typeface="Open Sans"/>
                <a:sym typeface="Open Sans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"/>
                  </a:ext>
                </a:extLst>
              </a:rPr>
              <a:t>PD research &amp; therapeutic development</a:t>
            </a:r>
            <a:endParaRPr lang="en-US" sz="4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0" name="Google Shape;410;p63"/>
          <p:cNvSpPr/>
          <p:nvPr/>
        </p:nvSpPr>
        <p:spPr>
          <a:xfrm>
            <a:off x="633222" y="2154174"/>
            <a:ext cx="3401568" cy="855726"/>
          </a:xfrm>
          <a:prstGeom prst="roundRect">
            <a:avLst>
              <a:gd name="adj" fmla="val 7937"/>
            </a:avLst>
          </a:prstGeom>
          <a:solidFill>
            <a:srgbClr val="E7F5F4"/>
          </a:solidFill>
          <a:ln w="17775" cap="flat" cmpd="sng">
            <a:solidFill>
              <a:srgbClr val="0E7C7B"/>
            </a:solidFill>
            <a:prstDash val="solid"/>
            <a:round/>
            <a:headEnd type="none" w="sm" len="sm"/>
            <a:tailEnd type="none" w="sm" len="sm"/>
          </a:ln>
          <a:effectLst>
            <a:outerShdw blurRad="15240" dist="5080" dir="2700000" algn="bl" rotWithShape="0">
              <a:srgbClr val="000000">
                <a:alpha val="1215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1" name="Google Shape;411;p63"/>
          <p:cNvSpPr/>
          <p:nvPr/>
        </p:nvSpPr>
        <p:spPr>
          <a:xfrm>
            <a:off x="816102" y="2280285"/>
            <a:ext cx="603504" cy="603504"/>
          </a:xfrm>
          <a:prstGeom prst="ellipse">
            <a:avLst/>
          </a:prstGeom>
          <a:solidFill>
            <a:srgbClr val="0E7C7B"/>
          </a:solidFill>
          <a:ln w="12700" cap="flat" cmpd="sng">
            <a:solidFill>
              <a:srgbClr val="0E7C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2" name="Google Shape;412;p63"/>
          <p:cNvSpPr/>
          <p:nvPr/>
        </p:nvSpPr>
        <p:spPr>
          <a:xfrm>
            <a:off x="816102" y="2499741"/>
            <a:ext cx="603504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01</a:t>
            </a:r>
            <a:endParaRPr sz="10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3" name="Google Shape;413;p63"/>
          <p:cNvSpPr/>
          <p:nvPr/>
        </p:nvSpPr>
        <p:spPr>
          <a:xfrm>
            <a:off x="1584198" y="2252853"/>
            <a:ext cx="21945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6"/>
              <a:buFont typeface="Arial"/>
              <a:buNone/>
            </a:pPr>
            <a:r>
              <a:rPr lang="en-US" sz="1526" b="1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rPr>
              <a:t>Develop biology-centered definitions of disease</a:t>
            </a:r>
            <a:endParaRPr sz="1526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4" name="Google Shape;414;p63"/>
          <p:cNvSpPr/>
          <p:nvPr/>
        </p:nvSpPr>
        <p:spPr>
          <a:xfrm>
            <a:off x="4382262" y="2154174"/>
            <a:ext cx="3401568" cy="855726"/>
          </a:xfrm>
          <a:prstGeom prst="roundRect">
            <a:avLst>
              <a:gd name="adj" fmla="val 7937"/>
            </a:avLst>
          </a:prstGeom>
          <a:solidFill>
            <a:srgbClr val="FFF2E7"/>
          </a:solidFill>
          <a:ln w="17775" cap="flat" cmpd="sng">
            <a:solidFill>
              <a:srgbClr val="F7931E"/>
            </a:solidFill>
            <a:prstDash val="solid"/>
            <a:round/>
            <a:headEnd type="none" w="sm" len="sm"/>
            <a:tailEnd type="none" w="sm" len="sm"/>
          </a:ln>
          <a:effectLst>
            <a:outerShdw blurRad="15240" dist="5080" dir="2700000" algn="bl" rotWithShape="0">
              <a:srgbClr val="000000">
                <a:alpha val="1215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5" name="Google Shape;415;p63"/>
          <p:cNvSpPr/>
          <p:nvPr/>
        </p:nvSpPr>
        <p:spPr>
          <a:xfrm>
            <a:off x="4565142" y="2280285"/>
            <a:ext cx="603504" cy="603504"/>
          </a:xfrm>
          <a:prstGeom prst="ellipse">
            <a:avLst/>
          </a:prstGeom>
          <a:solidFill>
            <a:srgbClr val="F7931E"/>
          </a:solidFill>
          <a:ln w="12700" cap="flat" cmpd="sng">
            <a:solidFill>
              <a:srgbClr val="F793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6" name="Google Shape;416;p63"/>
          <p:cNvSpPr/>
          <p:nvPr/>
        </p:nvSpPr>
        <p:spPr>
          <a:xfrm>
            <a:off x="4565142" y="2499741"/>
            <a:ext cx="603504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endParaRPr sz="10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7" name="Google Shape;417;p63"/>
          <p:cNvSpPr/>
          <p:nvPr/>
        </p:nvSpPr>
        <p:spPr>
          <a:xfrm>
            <a:off x="5333238" y="2252853"/>
            <a:ext cx="21945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2"/>
              <a:buFont typeface="Arial"/>
              <a:buNone/>
            </a:pPr>
            <a:r>
              <a:rPr lang="en-US" sz="1403" b="1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rPr>
              <a:t>Ensure robust pipelines that reflect diversity of therapeutic approaches</a:t>
            </a:r>
            <a:endParaRPr sz="1403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8" name="Google Shape;418;p63"/>
          <p:cNvSpPr/>
          <p:nvPr/>
        </p:nvSpPr>
        <p:spPr>
          <a:xfrm>
            <a:off x="8131302" y="2154174"/>
            <a:ext cx="3401568" cy="855726"/>
          </a:xfrm>
          <a:prstGeom prst="roundRect">
            <a:avLst>
              <a:gd name="adj" fmla="val 7937"/>
            </a:avLst>
          </a:prstGeom>
          <a:solidFill>
            <a:srgbClr val="F1EAF7"/>
          </a:solidFill>
          <a:ln w="17775" cap="flat" cmpd="sng">
            <a:solidFill>
              <a:srgbClr val="5B2E8C"/>
            </a:solidFill>
            <a:prstDash val="solid"/>
            <a:round/>
            <a:headEnd type="none" w="sm" len="sm"/>
            <a:tailEnd type="none" w="sm" len="sm"/>
          </a:ln>
          <a:effectLst>
            <a:outerShdw blurRad="15240" dist="5080" dir="2700000" algn="bl" rotWithShape="0">
              <a:srgbClr val="000000">
                <a:alpha val="1215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9" name="Google Shape;419;p63"/>
          <p:cNvSpPr/>
          <p:nvPr/>
        </p:nvSpPr>
        <p:spPr>
          <a:xfrm>
            <a:off x="8314182" y="2280285"/>
            <a:ext cx="603504" cy="603504"/>
          </a:xfrm>
          <a:prstGeom prst="ellipse">
            <a:avLst/>
          </a:prstGeom>
          <a:solidFill>
            <a:srgbClr val="5B2E8C"/>
          </a:solidFill>
          <a:ln w="12700" cap="flat" cmpd="sng">
            <a:solidFill>
              <a:srgbClr val="5B2E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0" name="Google Shape;420;p63"/>
          <p:cNvSpPr/>
          <p:nvPr/>
        </p:nvSpPr>
        <p:spPr>
          <a:xfrm>
            <a:off x="8314182" y="2499741"/>
            <a:ext cx="603504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03</a:t>
            </a:r>
            <a:endParaRPr sz="10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1" name="Google Shape;421;p63"/>
          <p:cNvSpPr/>
          <p:nvPr/>
        </p:nvSpPr>
        <p:spPr>
          <a:xfrm>
            <a:off x="9082278" y="2252853"/>
            <a:ext cx="219456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8"/>
              <a:buFont typeface="Arial"/>
              <a:buNone/>
            </a:pPr>
            <a:r>
              <a:rPr lang="en-US" sz="1279" b="1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rPr>
              <a:t>Improve efficiency of clinical trials with targeted biomarker strategies</a:t>
            </a:r>
            <a:endParaRPr sz="1279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2" name="Google Shape;422;p63"/>
          <p:cNvSpPr/>
          <p:nvPr/>
        </p:nvSpPr>
        <p:spPr>
          <a:xfrm>
            <a:off x="633222" y="3397757"/>
            <a:ext cx="10899647" cy="521209"/>
          </a:xfrm>
          <a:prstGeom prst="roundRect">
            <a:avLst>
              <a:gd name="adj" fmla="val 19048"/>
            </a:avLst>
          </a:prstGeom>
          <a:solidFill>
            <a:srgbClr val="273C49"/>
          </a:solidFill>
          <a:ln w="12700" cap="flat" cmpd="sng">
            <a:solidFill>
              <a:srgbClr val="273C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3" name="Google Shape;423;p63"/>
          <p:cNvSpPr/>
          <p:nvPr/>
        </p:nvSpPr>
        <p:spPr>
          <a:xfrm>
            <a:off x="1158240" y="3585972"/>
            <a:ext cx="987552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BIOMARKERS &amp; MEASUREMENT TOOLS TEAM</a:t>
            </a:r>
            <a:endParaRPr sz="22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4" name="Google Shape;424;p63"/>
          <p:cNvSpPr/>
          <p:nvPr/>
        </p:nvSpPr>
        <p:spPr>
          <a:xfrm>
            <a:off x="633222" y="4094227"/>
            <a:ext cx="5157216" cy="877824"/>
          </a:xfrm>
          <a:prstGeom prst="roundRect">
            <a:avLst>
              <a:gd name="adj" fmla="val 8333"/>
            </a:avLst>
          </a:prstGeom>
          <a:gradFill>
            <a:gsLst>
              <a:gs pos="0">
                <a:srgbClr val="0E7C7B"/>
              </a:gs>
              <a:gs pos="100000">
                <a:srgbClr val="F7931E"/>
              </a:gs>
            </a:gsLst>
            <a:lin ang="0" scaled="0"/>
          </a:gradFill>
          <a:ln w="12700" cap="flat" cmpd="sng">
            <a:solidFill>
              <a:srgbClr val="0E7C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5" name="Google Shape;425;p63"/>
          <p:cNvSpPr/>
          <p:nvPr/>
        </p:nvSpPr>
        <p:spPr>
          <a:xfrm>
            <a:off x="633222" y="4326637"/>
            <a:ext cx="5157216" cy="393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TOOLS TO UNDERSTAND</a:t>
            </a:r>
            <a:endParaRPr sz="1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DISEASE BIOLOGY</a:t>
            </a:r>
            <a:endParaRPr sz="1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6" name="Google Shape;426;p63"/>
          <p:cNvSpPr/>
          <p:nvPr/>
        </p:nvSpPr>
        <p:spPr>
          <a:xfrm>
            <a:off x="6379846" y="4094227"/>
            <a:ext cx="5157216" cy="877824"/>
          </a:xfrm>
          <a:prstGeom prst="roundRect">
            <a:avLst>
              <a:gd name="adj" fmla="val 8333"/>
            </a:avLst>
          </a:prstGeom>
          <a:gradFill>
            <a:gsLst>
              <a:gs pos="0">
                <a:srgbClr val="F7931E"/>
              </a:gs>
              <a:gs pos="100000">
                <a:srgbClr val="5B2E8C"/>
              </a:gs>
            </a:gsLst>
            <a:lin ang="0" scaled="0"/>
          </a:gradFill>
          <a:ln w="19050" cap="flat" cmpd="sng">
            <a:solidFill>
              <a:srgbClr val="D96B0B"/>
            </a:solidFill>
            <a:prstDash val="solid"/>
            <a:round/>
            <a:headEnd type="none" w="sm" len="sm"/>
            <a:tailEnd type="none" w="sm" len="sm"/>
          </a:ln>
          <a:effectLst>
            <a:outerShdw blurRad="25400" dist="10160" dir="2700000" algn="bl" rotWithShape="0">
              <a:srgbClr val="D96B0B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7" name="Google Shape;427;p63"/>
          <p:cNvSpPr/>
          <p:nvPr/>
        </p:nvSpPr>
        <p:spPr>
          <a:xfrm>
            <a:off x="6379845" y="4410835"/>
            <a:ext cx="5145405" cy="24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DRUG DEVELOPMENT TOOLS</a:t>
            </a:r>
            <a:endParaRPr sz="1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4"/>
          <p:cNvSpPr txBox="1">
            <a:spLocks noGrp="1"/>
          </p:cNvSpPr>
          <p:nvPr>
            <p:ph type="title"/>
          </p:nvPr>
        </p:nvSpPr>
        <p:spPr>
          <a:xfrm>
            <a:off x="634999" y="203200"/>
            <a:ext cx="10542900" cy="11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"/>
              <a:buNone/>
            </a:pPr>
            <a:r>
              <a:rPr lang="en-US"/>
              <a:t>Our goals: advancing assays &amp; sharing resources across the field</a:t>
            </a:r>
            <a:endParaRPr/>
          </a:p>
        </p:txBody>
      </p:sp>
      <p:sp>
        <p:nvSpPr>
          <p:cNvPr id="433" name="Google Shape;433;p64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The Michael J. Fox Foundation for Parkinson’s Research</a:t>
            </a:r>
            <a:endParaRPr/>
          </a:p>
        </p:txBody>
      </p:sp>
      <p:sp>
        <p:nvSpPr>
          <p:cNvPr id="434" name="Google Shape;434;p64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1200"/>
              <a:buFont typeface="Open Sans ExtraBold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3B5D7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3</a:t>
            </a:fld>
            <a:endParaRPr sz="1200" b="1" i="0" u="none" strike="noStrike" cap="none">
              <a:solidFill>
                <a:srgbClr val="3B5D7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pSp>
        <p:nvGrpSpPr>
          <p:cNvPr id="435" name="Google Shape;435;p64"/>
          <p:cNvGrpSpPr/>
          <p:nvPr/>
        </p:nvGrpSpPr>
        <p:grpSpPr>
          <a:xfrm>
            <a:off x="955811" y="3190292"/>
            <a:ext cx="2962842" cy="2281510"/>
            <a:chOff x="1367540" y="2199511"/>
            <a:chExt cx="4312710" cy="3320964"/>
          </a:xfrm>
        </p:grpSpPr>
        <p:sp>
          <p:nvSpPr>
            <p:cNvPr id="436" name="Google Shape;436;p64"/>
            <p:cNvSpPr/>
            <p:nvPr/>
          </p:nvSpPr>
          <p:spPr>
            <a:xfrm>
              <a:off x="4866982" y="2828864"/>
              <a:ext cx="813268" cy="807550"/>
            </a:xfrm>
            <a:custGeom>
              <a:avLst/>
              <a:gdLst/>
              <a:ahLst/>
              <a:cxnLst/>
              <a:rect l="l" t="t" r="r" b="b"/>
              <a:pathLst>
                <a:path w="813268" h="807551" extrusionOk="0">
                  <a:moveTo>
                    <a:pt x="0" y="615668"/>
                  </a:moveTo>
                  <a:lnTo>
                    <a:pt x="0" y="325522"/>
                  </a:lnTo>
                  <a:lnTo>
                    <a:pt x="565643" y="0"/>
                  </a:lnTo>
                  <a:lnTo>
                    <a:pt x="565643" y="346604"/>
                  </a:lnTo>
                  <a:lnTo>
                    <a:pt x="813269" y="597802"/>
                  </a:lnTo>
                  <a:lnTo>
                    <a:pt x="247625" y="807551"/>
                  </a:lnTo>
                  <a:close/>
                </a:path>
              </a:pathLst>
            </a:custGeom>
            <a:solidFill>
              <a:srgbClr val="E9B7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7" name="Google Shape;437;p64"/>
            <p:cNvSpPr/>
            <p:nvPr/>
          </p:nvSpPr>
          <p:spPr>
            <a:xfrm>
              <a:off x="1367540" y="2199511"/>
              <a:ext cx="3320966" cy="3320964"/>
            </a:xfrm>
            <a:custGeom>
              <a:avLst/>
              <a:gdLst/>
              <a:ahLst/>
              <a:cxnLst/>
              <a:rect l="l" t="t" r="r" b="b"/>
              <a:pathLst>
                <a:path w="3320966" h="3320964" extrusionOk="0">
                  <a:moveTo>
                    <a:pt x="3320967" y="1660482"/>
                  </a:moveTo>
                  <a:cubicBezTo>
                    <a:pt x="3320967" y="2577541"/>
                    <a:pt x="2577543" y="3320964"/>
                    <a:pt x="1660483" y="3320964"/>
                  </a:cubicBezTo>
                  <a:cubicBezTo>
                    <a:pt x="743424" y="3320964"/>
                    <a:pt x="0" y="2577541"/>
                    <a:pt x="0" y="1660482"/>
                  </a:cubicBezTo>
                  <a:cubicBezTo>
                    <a:pt x="0" y="743423"/>
                    <a:pt x="743424" y="0"/>
                    <a:pt x="1660483" y="0"/>
                  </a:cubicBezTo>
                  <a:cubicBezTo>
                    <a:pt x="2577543" y="0"/>
                    <a:pt x="3320967" y="743423"/>
                    <a:pt x="3320967" y="16604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8" name="Google Shape;438;p64"/>
            <p:cNvSpPr/>
            <p:nvPr/>
          </p:nvSpPr>
          <p:spPr>
            <a:xfrm>
              <a:off x="1788110" y="2620080"/>
              <a:ext cx="2479826" cy="2479824"/>
            </a:xfrm>
            <a:custGeom>
              <a:avLst/>
              <a:gdLst/>
              <a:ahLst/>
              <a:cxnLst/>
              <a:rect l="l" t="t" r="r" b="b"/>
              <a:pathLst>
                <a:path w="2479826" h="2479824" extrusionOk="0">
                  <a:moveTo>
                    <a:pt x="2479827" y="1239912"/>
                  </a:moveTo>
                  <a:cubicBezTo>
                    <a:pt x="2479827" y="1924697"/>
                    <a:pt x="1924698" y="2479825"/>
                    <a:pt x="1239913" y="2479825"/>
                  </a:cubicBezTo>
                  <a:cubicBezTo>
                    <a:pt x="555128" y="2479825"/>
                    <a:pt x="0" y="1924697"/>
                    <a:pt x="0" y="1239912"/>
                  </a:cubicBezTo>
                  <a:cubicBezTo>
                    <a:pt x="0" y="555128"/>
                    <a:pt x="555128" y="0"/>
                    <a:pt x="1239913" y="0"/>
                  </a:cubicBezTo>
                  <a:cubicBezTo>
                    <a:pt x="1924698" y="0"/>
                    <a:pt x="2479827" y="555128"/>
                    <a:pt x="2479827" y="1239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9" name="Google Shape;439;p64"/>
            <p:cNvSpPr/>
            <p:nvPr/>
          </p:nvSpPr>
          <p:spPr>
            <a:xfrm>
              <a:off x="2212968" y="3044938"/>
              <a:ext cx="1630110" cy="1630109"/>
            </a:xfrm>
            <a:custGeom>
              <a:avLst/>
              <a:gdLst/>
              <a:ahLst/>
              <a:cxnLst/>
              <a:rect l="l" t="t" r="r" b="b"/>
              <a:pathLst>
                <a:path w="1630110" h="1630109" extrusionOk="0">
                  <a:moveTo>
                    <a:pt x="1630111" y="815055"/>
                  </a:moveTo>
                  <a:cubicBezTo>
                    <a:pt x="1630111" y="1265197"/>
                    <a:pt x="1265198" y="1630110"/>
                    <a:pt x="815055" y="1630110"/>
                  </a:cubicBezTo>
                  <a:cubicBezTo>
                    <a:pt x="364913" y="1630110"/>
                    <a:pt x="0" y="1265197"/>
                    <a:pt x="0" y="815055"/>
                  </a:cubicBezTo>
                  <a:cubicBezTo>
                    <a:pt x="0" y="364912"/>
                    <a:pt x="364913" y="0"/>
                    <a:pt x="815055" y="0"/>
                  </a:cubicBezTo>
                  <a:cubicBezTo>
                    <a:pt x="1265198" y="0"/>
                    <a:pt x="1630111" y="364912"/>
                    <a:pt x="1630111" y="8150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0" name="Google Shape;440;p64"/>
            <p:cNvSpPr/>
            <p:nvPr/>
          </p:nvSpPr>
          <p:spPr>
            <a:xfrm>
              <a:off x="2614600" y="3446570"/>
              <a:ext cx="826847" cy="826846"/>
            </a:xfrm>
            <a:custGeom>
              <a:avLst/>
              <a:gdLst/>
              <a:ahLst/>
              <a:cxnLst/>
              <a:rect l="l" t="t" r="r" b="b"/>
              <a:pathLst>
                <a:path w="826847" h="826846" extrusionOk="0">
                  <a:moveTo>
                    <a:pt x="826847" y="413423"/>
                  </a:moveTo>
                  <a:cubicBezTo>
                    <a:pt x="826847" y="641751"/>
                    <a:pt x="641751" y="826847"/>
                    <a:pt x="413424" y="826847"/>
                  </a:cubicBezTo>
                  <a:cubicBezTo>
                    <a:pt x="185096" y="826847"/>
                    <a:pt x="0" y="641751"/>
                    <a:pt x="0" y="413423"/>
                  </a:cubicBezTo>
                  <a:cubicBezTo>
                    <a:pt x="0" y="185096"/>
                    <a:pt x="185096" y="0"/>
                    <a:pt x="413424" y="0"/>
                  </a:cubicBezTo>
                  <a:cubicBezTo>
                    <a:pt x="641751" y="0"/>
                    <a:pt x="826847" y="185096"/>
                    <a:pt x="826847" y="4134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1" name="Google Shape;441;p64"/>
            <p:cNvSpPr/>
            <p:nvPr/>
          </p:nvSpPr>
          <p:spPr>
            <a:xfrm>
              <a:off x="2998128" y="3366661"/>
              <a:ext cx="2110949" cy="534148"/>
            </a:xfrm>
            <a:custGeom>
              <a:avLst/>
              <a:gdLst/>
              <a:ahLst/>
              <a:cxnLst/>
              <a:rect l="l" t="t" r="r" b="b"/>
              <a:pathLst>
                <a:path w="2897297" h="1455697" extrusionOk="0">
                  <a:moveTo>
                    <a:pt x="7026" y="1414881"/>
                  </a:moveTo>
                  <a:lnTo>
                    <a:pt x="7026" y="1414881"/>
                  </a:lnTo>
                  <a:cubicBezTo>
                    <a:pt x="-10125" y="1379149"/>
                    <a:pt x="5240" y="1336627"/>
                    <a:pt x="40972" y="1319476"/>
                  </a:cubicBezTo>
                  <a:lnTo>
                    <a:pt x="2794866" y="7026"/>
                  </a:lnTo>
                  <a:cubicBezTo>
                    <a:pt x="2830598" y="-10125"/>
                    <a:pt x="2873120" y="5240"/>
                    <a:pt x="2890271" y="40972"/>
                  </a:cubicBezTo>
                  <a:lnTo>
                    <a:pt x="2890271" y="40972"/>
                  </a:lnTo>
                  <a:cubicBezTo>
                    <a:pt x="2907423" y="76704"/>
                    <a:pt x="2892058" y="119226"/>
                    <a:pt x="2856326" y="136377"/>
                  </a:cubicBezTo>
                  <a:lnTo>
                    <a:pt x="102432" y="1448827"/>
                  </a:lnTo>
                  <a:cubicBezTo>
                    <a:pt x="66700" y="1465621"/>
                    <a:pt x="24178" y="1450613"/>
                    <a:pt x="7026" y="141488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442" name="Google Shape;442;p64"/>
          <p:cNvCxnSpPr/>
          <p:nvPr/>
        </p:nvCxnSpPr>
        <p:spPr>
          <a:xfrm flipH="1">
            <a:off x="3089570" y="3155203"/>
            <a:ext cx="1385789" cy="366961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"/>
            <a:headEnd type="none" w="sm" len="sm"/>
            <a:tailEnd type="none" w="sm" len="sm"/>
          </a:ln>
        </p:spPr>
      </p:cxnSp>
      <p:cxnSp>
        <p:nvCxnSpPr>
          <p:cNvPr id="443" name="Google Shape;443;p64"/>
          <p:cNvCxnSpPr/>
          <p:nvPr/>
        </p:nvCxnSpPr>
        <p:spPr>
          <a:xfrm>
            <a:off x="3089570" y="5005732"/>
            <a:ext cx="1384266" cy="81666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444" name="Google Shape;444;p64"/>
          <p:cNvSpPr/>
          <p:nvPr/>
        </p:nvSpPr>
        <p:spPr>
          <a:xfrm>
            <a:off x="4966173" y="2182459"/>
            <a:ext cx="6272306" cy="3673392"/>
          </a:xfrm>
          <a:prstGeom prst="roundRect">
            <a:avLst>
              <a:gd name="adj" fmla="val 3888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None/>
            </a:pPr>
            <a:endParaRPr sz="20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5" name="Google Shape;445;p64"/>
          <p:cNvSpPr/>
          <p:nvPr/>
        </p:nvSpPr>
        <p:spPr>
          <a:xfrm>
            <a:off x="4599985" y="2727066"/>
            <a:ext cx="786580" cy="786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6" name="Google Shape;446;p64"/>
          <p:cNvSpPr/>
          <p:nvPr/>
        </p:nvSpPr>
        <p:spPr>
          <a:xfrm>
            <a:off x="4599985" y="4694108"/>
            <a:ext cx="786580" cy="786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7" name="Google Shape;447;p64"/>
          <p:cNvSpPr txBox="1"/>
          <p:nvPr/>
        </p:nvSpPr>
        <p:spPr>
          <a:xfrm>
            <a:off x="5534750" y="4738394"/>
            <a:ext cx="5398558" cy="690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2000"/>
              <a:buFont typeface="Open Sans"/>
              <a:buNone/>
            </a:pPr>
            <a:r>
              <a:rPr lang="en-US" sz="2000" b="1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Develop standardized biomarker toolkits for early-phase clinical trials</a:t>
            </a:r>
            <a:endParaRPr sz="2000" b="1" i="0" u="none" strike="noStrike" cap="none">
              <a:solidFill>
                <a:srgbClr val="3B5D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8" name="Google Shape;448;p64"/>
          <p:cNvSpPr txBox="1"/>
          <p:nvPr/>
        </p:nvSpPr>
        <p:spPr>
          <a:xfrm>
            <a:off x="5534750" y="2510433"/>
            <a:ext cx="5577579" cy="120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2000"/>
              <a:buFont typeface="Open Sans"/>
              <a:buNone/>
            </a:pPr>
            <a:r>
              <a:rPr lang="en-US" sz="2000" b="1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Engage community/industry stakeholders to inform prioritization of assay development &amp; disseminate updated biomarker </a:t>
            </a:r>
            <a:r>
              <a:rPr lang="en-US" sz="2000" b="1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landscape </a:t>
            </a:r>
            <a:r>
              <a:rPr lang="en-US" sz="2000" b="1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report</a:t>
            </a:r>
            <a:endParaRPr sz="2000" b="1" i="0" u="none" strike="noStrike" cap="none">
              <a:solidFill>
                <a:srgbClr val="3B5D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49" name="Google Shape;449;p64"/>
          <p:cNvCxnSpPr/>
          <p:nvPr/>
        </p:nvCxnSpPr>
        <p:spPr>
          <a:xfrm rot="10800000" flipH="1">
            <a:off x="5534750" y="4274829"/>
            <a:ext cx="5010421" cy="17521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450" name="Google Shape;450;p64"/>
          <p:cNvSpPr txBox="1"/>
          <p:nvPr/>
        </p:nvSpPr>
        <p:spPr>
          <a:xfrm>
            <a:off x="4724612" y="2889524"/>
            <a:ext cx="53732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64"/>
          <p:cNvSpPr txBox="1"/>
          <p:nvPr/>
        </p:nvSpPr>
        <p:spPr>
          <a:xfrm>
            <a:off x="4724612" y="4856566"/>
            <a:ext cx="53732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1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661400" cy="57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"/>
              <a:buNone/>
            </a:pPr>
            <a:r>
              <a:rPr lang="en-US"/>
              <a:t>Previous biomarker reports</a:t>
            </a:r>
            <a:endParaRPr/>
          </a:p>
        </p:txBody>
      </p:sp>
      <p:sp>
        <p:nvSpPr>
          <p:cNvPr id="457" name="Google Shape;457;p4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Michael J. Fox Foundation for Parkinson’s Research</a:t>
            </a:r>
            <a:endParaRPr/>
          </a:p>
        </p:txBody>
      </p:sp>
      <p:sp>
        <p:nvSpPr>
          <p:cNvPr id="458" name="Google Shape;458;p4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459" name="Google Shape;459;p4" descr="Parkinson's Biomarkers Pipeline Report (V3)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r="32529" b="42183"/>
          <a:stretch/>
        </p:blipFill>
        <p:spPr>
          <a:xfrm>
            <a:off x="245568" y="992930"/>
            <a:ext cx="6281926" cy="294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" descr="The image depicts a scientific diagram illustrating the relationship between GBA gene mutations, Parkinson's disease, and various therapeutic strategies targeting glucocerebrosidase enzyme activity and lipid metabolism.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t="58989"/>
          <a:stretch/>
        </p:blipFill>
        <p:spPr>
          <a:xfrm>
            <a:off x="5569280" y="3199811"/>
            <a:ext cx="6377152" cy="2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" descr="The image depicts a scientific diagram illustrating the relationship between GBA gene mutations, Parkinson's disease, and various therapeutic strategies targeting glucocerebrosidase enzyme activity and lipid metabolism.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b="78519"/>
          <a:stretch/>
        </p:blipFill>
        <p:spPr>
          <a:xfrm>
            <a:off x="5569280" y="1726611"/>
            <a:ext cx="6377152" cy="14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5"/>
          <p:cNvSpPr txBox="1">
            <a:spLocks noGrp="1"/>
          </p:cNvSpPr>
          <p:nvPr>
            <p:ph type="title"/>
          </p:nvPr>
        </p:nvSpPr>
        <p:spPr>
          <a:xfrm>
            <a:off x="635000" y="381000"/>
            <a:ext cx="8661400" cy="57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"/>
              <a:buNone/>
            </a:pPr>
            <a:r>
              <a:rPr lang="en-US"/>
              <a:t>Current efforts</a:t>
            </a:r>
            <a:endParaRPr/>
          </a:p>
        </p:txBody>
      </p:sp>
      <p:sp>
        <p:nvSpPr>
          <p:cNvPr id="467" name="Google Shape;467;p65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Michael J. Fox Foundation for Parkinson’s Research</a:t>
            </a:r>
            <a:endParaRPr/>
          </a:p>
        </p:txBody>
      </p:sp>
      <p:sp>
        <p:nvSpPr>
          <p:cNvPr id="468" name="Google Shape;468;p65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469" name="Google Shape;469;p65" descr="MJFF Biomarker Landscape Repor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3601" y="958338"/>
            <a:ext cx="10533888" cy="5150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treamlit-app-2026-10-12-13-10-05">
            <a:hlinkClick r:id="" action="ppaction://media"/>
            <a:extLst>
              <a:ext uri="{FF2B5EF4-FFF2-40B4-BE49-F238E27FC236}">
                <a16:creationId xmlns:a16="http://schemas.microsoft.com/office/drawing/2014/main" id="{CAB9EE44-3511-EBFE-BB7D-89A36466F4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89560"/>
            <a:ext cx="1219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4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h78729b1cf590ea50_0_1"/>
          <p:cNvSpPr txBox="1">
            <a:spLocks noGrp="1"/>
          </p:cNvSpPr>
          <p:nvPr>
            <p:ph type="title"/>
          </p:nvPr>
        </p:nvSpPr>
        <p:spPr>
          <a:xfrm>
            <a:off x="634999" y="203200"/>
            <a:ext cx="10542900" cy="11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"/>
              <a:buNone/>
            </a:pPr>
            <a:r>
              <a:rPr lang="en-US"/>
              <a:t>Our goals: advancing assays &amp; sharing resources across the field</a:t>
            </a:r>
            <a:endParaRPr/>
          </a:p>
        </p:txBody>
      </p:sp>
      <p:sp>
        <p:nvSpPr>
          <p:cNvPr id="475" name="Google Shape;475;h78729b1cf590ea50_0_1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4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The Michael J. Fox Foundation for Parkinson’s Research</a:t>
            </a:r>
            <a:endParaRPr/>
          </a:p>
        </p:txBody>
      </p:sp>
      <p:sp>
        <p:nvSpPr>
          <p:cNvPr id="476" name="Google Shape;476;h78729b1cf590ea50_0_1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8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1200"/>
              <a:buFont typeface="Open Sans ExtraBold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3B5D7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7</a:t>
            </a:fld>
            <a:endParaRPr sz="1200" b="1" i="0" u="none" strike="noStrike" cap="none">
              <a:solidFill>
                <a:srgbClr val="3B5D70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grpSp>
        <p:nvGrpSpPr>
          <p:cNvPr id="477" name="Google Shape;477;h78729b1cf590ea50_0_1"/>
          <p:cNvGrpSpPr/>
          <p:nvPr/>
        </p:nvGrpSpPr>
        <p:grpSpPr>
          <a:xfrm>
            <a:off x="955808" y="3190287"/>
            <a:ext cx="2962832" cy="2281502"/>
            <a:chOff x="1367540" y="2199511"/>
            <a:chExt cx="4312710" cy="3320964"/>
          </a:xfrm>
        </p:grpSpPr>
        <p:sp>
          <p:nvSpPr>
            <p:cNvPr id="478" name="Google Shape;478;h78729b1cf590ea50_0_1"/>
            <p:cNvSpPr/>
            <p:nvPr/>
          </p:nvSpPr>
          <p:spPr>
            <a:xfrm>
              <a:off x="4866982" y="2828864"/>
              <a:ext cx="813268" cy="807551"/>
            </a:xfrm>
            <a:custGeom>
              <a:avLst/>
              <a:gdLst/>
              <a:ahLst/>
              <a:cxnLst/>
              <a:rect l="l" t="t" r="r" b="b"/>
              <a:pathLst>
                <a:path w="813268" h="807551" extrusionOk="0">
                  <a:moveTo>
                    <a:pt x="0" y="615668"/>
                  </a:moveTo>
                  <a:lnTo>
                    <a:pt x="0" y="325522"/>
                  </a:lnTo>
                  <a:lnTo>
                    <a:pt x="565643" y="0"/>
                  </a:lnTo>
                  <a:lnTo>
                    <a:pt x="565643" y="346604"/>
                  </a:lnTo>
                  <a:lnTo>
                    <a:pt x="813269" y="597802"/>
                  </a:lnTo>
                  <a:lnTo>
                    <a:pt x="247625" y="807551"/>
                  </a:lnTo>
                  <a:close/>
                </a:path>
              </a:pathLst>
            </a:custGeom>
            <a:solidFill>
              <a:srgbClr val="E9B70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79" name="Google Shape;479;h78729b1cf590ea50_0_1"/>
            <p:cNvSpPr/>
            <p:nvPr/>
          </p:nvSpPr>
          <p:spPr>
            <a:xfrm>
              <a:off x="1367540" y="2199511"/>
              <a:ext cx="3320966" cy="3320964"/>
            </a:xfrm>
            <a:custGeom>
              <a:avLst/>
              <a:gdLst/>
              <a:ahLst/>
              <a:cxnLst/>
              <a:rect l="l" t="t" r="r" b="b"/>
              <a:pathLst>
                <a:path w="3320966" h="3320964" extrusionOk="0">
                  <a:moveTo>
                    <a:pt x="3320967" y="1660482"/>
                  </a:moveTo>
                  <a:cubicBezTo>
                    <a:pt x="3320967" y="2577541"/>
                    <a:pt x="2577543" y="3320964"/>
                    <a:pt x="1660483" y="3320964"/>
                  </a:cubicBezTo>
                  <a:cubicBezTo>
                    <a:pt x="743424" y="3320964"/>
                    <a:pt x="0" y="2577541"/>
                    <a:pt x="0" y="1660482"/>
                  </a:cubicBezTo>
                  <a:cubicBezTo>
                    <a:pt x="0" y="743423"/>
                    <a:pt x="743424" y="0"/>
                    <a:pt x="1660483" y="0"/>
                  </a:cubicBezTo>
                  <a:cubicBezTo>
                    <a:pt x="2577543" y="0"/>
                    <a:pt x="3320967" y="743423"/>
                    <a:pt x="3320967" y="16604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0" name="Google Shape;480;h78729b1cf590ea50_0_1"/>
            <p:cNvSpPr/>
            <p:nvPr/>
          </p:nvSpPr>
          <p:spPr>
            <a:xfrm>
              <a:off x="1788110" y="2620080"/>
              <a:ext cx="2479826" cy="2479824"/>
            </a:xfrm>
            <a:custGeom>
              <a:avLst/>
              <a:gdLst/>
              <a:ahLst/>
              <a:cxnLst/>
              <a:rect l="l" t="t" r="r" b="b"/>
              <a:pathLst>
                <a:path w="2479826" h="2479824" extrusionOk="0">
                  <a:moveTo>
                    <a:pt x="2479827" y="1239912"/>
                  </a:moveTo>
                  <a:cubicBezTo>
                    <a:pt x="2479827" y="1924697"/>
                    <a:pt x="1924698" y="2479825"/>
                    <a:pt x="1239913" y="2479825"/>
                  </a:cubicBezTo>
                  <a:cubicBezTo>
                    <a:pt x="555128" y="2479825"/>
                    <a:pt x="0" y="1924697"/>
                    <a:pt x="0" y="1239912"/>
                  </a:cubicBezTo>
                  <a:cubicBezTo>
                    <a:pt x="0" y="555128"/>
                    <a:pt x="555128" y="0"/>
                    <a:pt x="1239913" y="0"/>
                  </a:cubicBezTo>
                  <a:cubicBezTo>
                    <a:pt x="1924698" y="0"/>
                    <a:pt x="2479827" y="555128"/>
                    <a:pt x="2479827" y="1239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1" name="Google Shape;481;h78729b1cf590ea50_0_1"/>
            <p:cNvSpPr/>
            <p:nvPr/>
          </p:nvSpPr>
          <p:spPr>
            <a:xfrm>
              <a:off x="2212968" y="3044938"/>
              <a:ext cx="1630110" cy="1630109"/>
            </a:xfrm>
            <a:custGeom>
              <a:avLst/>
              <a:gdLst/>
              <a:ahLst/>
              <a:cxnLst/>
              <a:rect l="l" t="t" r="r" b="b"/>
              <a:pathLst>
                <a:path w="1630110" h="1630109" extrusionOk="0">
                  <a:moveTo>
                    <a:pt x="1630111" y="815055"/>
                  </a:moveTo>
                  <a:cubicBezTo>
                    <a:pt x="1630111" y="1265197"/>
                    <a:pt x="1265198" y="1630110"/>
                    <a:pt x="815055" y="1630110"/>
                  </a:cubicBezTo>
                  <a:cubicBezTo>
                    <a:pt x="364913" y="1630110"/>
                    <a:pt x="0" y="1265197"/>
                    <a:pt x="0" y="815055"/>
                  </a:cubicBezTo>
                  <a:cubicBezTo>
                    <a:pt x="0" y="364912"/>
                    <a:pt x="364913" y="0"/>
                    <a:pt x="815055" y="0"/>
                  </a:cubicBezTo>
                  <a:cubicBezTo>
                    <a:pt x="1265198" y="0"/>
                    <a:pt x="1630111" y="364912"/>
                    <a:pt x="1630111" y="8150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2" name="Google Shape;482;h78729b1cf590ea50_0_1"/>
            <p:cNvSpPr/>
            <p:nvPr/>
          </p:nvSpPr>
          <p:spPr>
            <a:xfrm>
              <a:off x="2614600" y="3446570"/>
              <a:ext cx="826847" cy="826846"/>
            </a:xfrm>
            <a:custGeom>
              <a:avLst/>
              <a:gdLst/>
              <a:ahLst/>
              <a:cxnLst/>
              <a:rect l="l" t="t" r="r" b="b"/>
              <a:pathLst>
                <a:path w="826847" h="826846" extrusionOk="0">
                  <a:moveTo>
                    <a:pt x="826847" y="413423"/>
                  </a:moveTo>
                  <a:cubicBezTo>
                    <a:pt x="826847" y="641751"/>
                    <a:pt x="641751" y="826847"/>
                    <a:pt x="413424" y="826847"/>
                  </a:cubicBezTo>
                  <a:cubicBezTo>
                    <a:pt x="185096" y="826847"/>
                    <a:pt x="0" y="641751"/>
                    <a:pt x="0" y="413423"/>
                  </a:cubicBezTo>
                  <a:cubicBezTo>
                    <a:pt x="0" y="185096"/>
                    <a:pt x="185096" y="0"/>
                    <a:pt x="413424" y="0"/>
                  </a:cubicBezTo>
                  <a:cubicBezTo>
                    <a:pt x="641751" y="0"/>
                    <a:pt x="826847" y="185096"/>
                    <a:pt x="826847" y="4134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3" name="Google Shape;483;h78729b1cf590ea50_0_1"/>
            <p:cNvSpPr/>
            <p:nvPr/>
          </p:nvSpPr>
          <p:spPr>
            <a:xfrm>
              <a:off x="2998128" y="3366661"/>
              <a:ext cx="2107784" cy="534969"/>
            </a:xfrm>
            <a:custGeom>
              <a:avLst/>
              <a:gdLst/>
              <a:ahLst/>
              <a:cxnLst/>
              <a:rect l="l" t="t" r="r" b="b"/>
              <a:pathLst>
                <a:path w="2897297" h="1455697" extrusionOk="0">
                  <a:moveTo>
                    <a:pt x="7026" y="1414881"/>
                  </a:moveTo>
                  <a:lnTo>
                    <a:pt x="7026" y="1414881"/>
                  </a:lnTo>
                  <a:cubicBezTo>
                    <a:pt x="-10125" y="1379149"/>
                    <a:pt x="5240" y="1336627"/>
                    <a:pt x="40972" y="1319476"/>
                  </a:cubicBezTo>
                  <a:lnTo>
                    <a:pt x="2794866" y="7026"/>
                  </a:lnTo>
                  <a:cubicBezTo>
                    <a:pt x="2830598" y="-10125"/>
                    <a:pt x="2873120" y="5240"/>
                    <a:pt x="2890271" y="40972"/>
                  </a:cubicBezTo>
                  <a:lnTo>
                    <a:pt x="2890271" y="40972"/>
                  </a:lnTo>
                  <a:cubicBezTo>
                    <a:pt x="2907423" y="76704"/>
                    <a:pt x="2892058" y="119226"/>
                    <a:pt x="2856326" y="136377"/>
                  </a:cubicBezTo>
                  <a:lnTo>
                    <a:pt x="102432" y="1448827"/>
                  </a:lnTo>
                  <a:cubicBezTo>
                    <a:pt x="66700" y="1465621"/>
                    <a:pt x="24178" y="1450613"/>
                    <a:pt x="7026" y="1414881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Open Sans"/>
                <a:buNone/>
              </a:pPr>
              <a:endParaRPr sz="1800" b="0" i="0" u="none" strike="noStrike" cap="none">
                <a:solidFill>
                  <a:srgbClr val="273C4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484" name="Google Shape;484;h78729b1cf590ea50_0_1"/>
          <p:cNvCxnSpPr/>
          <p:nvPr/>
        </p:nvCxnSpPr>
        <p:spPr>
          <a:xfrm flipH="1">
            <a:off x="3089659" y="3155203"/>
            <a:ext cx="1385700" cy="366900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"/>
            <a:headEnd type="none" w="sm" len="sm"/>
            <a:tailEnd type="none" w="sm" len="sm"/>
          </a:ln>
        </p:spPr>
      </p:cxnSp>
      <p:cxnSp>
        <p:nvCxnSpPr>
          <p:cNvPr id="485" name="Google Shape;485;h78729b1cf590ea50_0_1"/>
          <p:cNvCxnSpPr/>
          <p:nvPr/>
        </p:nvCxnSpPr>
        <p:spPr>
          <a:xfrm>
            <a:off x="3089570" y="5005732"/>
            <a:ext cx="1384200" cy="81600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486" name="Google Shape;486;h78729b1cf590ea50_0_1"/>
          <p:cNvSpPr/>
          <p:nvPr/>
        </p:nvSpPr>
        <p:spPr>
          <a:xfrm>
            <a:off x="4966173" y="2182459"/>
            <a:ext cx="6272400" cy="3673500"/>
          </a:xfrm>
          <a:prstGeom prst="roundRect">
            <a:avLst>
              <a:gd name="adj" fmla="val 3888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Open Sans"/>
              <a:buNone/>
            </a:pPr>
            <a:endParaRPr sz="20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7" name="Google Shape;487;h78729b1cf590ea50_0_1"/>
          <p:cNvSpPr/>
          <p:nvPr/>
        </p:nvSpPr>
        <p:spPr>
          <a:xfrm>
            <a:off x="4599985" y="2727066"/>
            <a:ext cx="786600" cy="786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8" name="Google Shape;488;h78729b1cf590ea50_0_1"/>
          <p:cNvSpPr/>
          <p:nvPr/>
        </p:nvSpPr>
        <p:spPr>
          <a:xfrm>
            <a:off x="4599985" y="4694108"/>
            <a:ext cx="786600" cy="786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9" name="Google Shape;489;h78729b1cf590ea50_0_1"/>
          <p:cNvSpPr txBox="1"/>
          <p:nvPr/>
        </p:nvSpPr>
        <p:spPr>
          <a:xfrm>
            <a:off x="5534750" y="4738394"/>
            <a:ext cx="53985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2000"/>
              <a:buFont typeface="Open Sans"/>
              <a:buNone/>
            </a:pPr>
            <a:r>
              <a:rPr lang="en-US" sz="2000" b="1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Develop standardized biomarker toolkits for early-phase clinical trials</a:t>
            </a:r>
            <a:endParaRPr sz="2000" b="1" i="0" u="none" strike="noStrike" cap="none">
              <a:solidFill>
                <a:srgbClr val="3B5D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0" name="Google Shape;490;h78729b1cf590ea50_0_1"/>
          <p:cNvSpPr txBox="1"/>
          <p:nvPr/>
        </p:nvSpPr>
        <p:spPr>
          <a:xfrm>
            <a:off x="5534750" y="2510433"/>
            <a:ext cx="5577600" cy="1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5D70"/>
              </a:buClr>
              <a:buSzPts val="2000"/>
              <a:buFont typeface="Open Sans"/>
              <a:buNone/>
            </a:pPr>
            <a:r>
              <a:rPr lang="en-US" sz="2000" b="1" i="0" u="none" strike="noStrike" cap="none">
                <a:solidFill>
                  <a:srgbClr val="3B5D70"/>
                </a:solidFill>
                <a:latin typeface="Open Sans"/>
                <a:ea typeface="Open Sans"/>
                <a:cs typeface="Open Sans"/>
                <a:sym typeface="Open Sans"/>
              </a:rPr>
              <a:t>Engage community/industry stakeholders to inform prioritization of assay development &amp; disseminate updated biomarker pipeline report</a:t>
            </a:r>
            <a:endParaRPr sz="2000" b="1" i="0" u="none" strike="noStrike" cap="none">
              <a:solidFill>
                <a:srgbClr val="3B5D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91" name="Google Shape;491;h78729b1cf590ea50_0_1"/>
          <p:cNvCxnSpPr/>
          <p:nvPr/>
        </p:nvCxnSpPr>
        <p:spPr>
          <a:xfrm rot="10800000" flipH="1">
            <a:off x="5534750" y="4274950"/>
            <a:ext cx="5010300" cy="17400"/>
          </a:xfrm>
          <a:prstGeom prst="straightConnector1">
            <a:avLst/>
          </a:prstGeom>
          <a:noFill/>
          <a:ln w="12700" cap="flat" cmpd="sng">
            <a:solidFill>
              <a:srgbClr val="BFBFBF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492" name="Google Shape;492;h78729b1cf590ea50_0_1"/>
          <p:cNvSpPr txBox="1"/>
          <p:nvPr/>
        </p:nvSpPr>
        <p:spPr>
          <a:xfrm>
            <a:off x="4724612" y="2889524"/>
            <a:ext cx="537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h78729b1cf590ea50_0_1"/>
          <p:cNvSpPr txBox="1"/>
          <p:nvPr/>
        </p:nvSpPr>
        <p:spPr>
          <a:xfrm>
            <a:off x="4724612" y="4856566"/>
            <a:ext cx="537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1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"/>
          <p:cNvSpPr txBox="1"/>
          <p:nvPr/>
        </p:nvSpPr>
        <p:spPr>
          <a:xfrm>
            <a:off x="365760" y="201168"/>
            <a:ext cx="114300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22C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E8722C"/>
                </a:solidFill>
                <a:latin typeface="Arial"/>
                <a:ea typeface="Arial"/>
                <a:cs typeface="Arial"/>
                <a:sym typeface="Arial"/>
              </a:rPr>
              <a:t>Core NLRP3 biomarker framework</a:t>
            </a: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7"/>
          <p:cNvSpPr txBox="1"/>
          <p:nvPr/>
        </p:nvSpPr>
        <p:spPr>
          <a:xfrm>
            <a:off x="365760" y="640080"/>
            <a:ext cx="1143000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43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F2430"/>
                </a:solidFill>
                <a:latin typeface="Arial"/>
                <a:ea typeface="Arial"/>
                <a:cs typeface="Arial"/>
                <a:sym typeface="Arial"/>
              </a:rPr>
              <a:t>Includes clinically validated assays based on 1) readouts from early-stage NLRP3-inhibitor trials &amp; 2) PD literature where relevant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1" name="Google Shape;501;p7"/>
          <p:cNvGrpSpPr/>
          <p:nvPr/>
        </p:nvGrpSpPr>
        <p:grpSpPr>
          <a:xfrm>
            <a:off x="365760" y="969264"/>
            <a:ext cx="2514600" cy="274320"/>
            <a:chOff x="365760" y="1020604"/>
            <a:chExt cx="2194560" cy="274320"/>
          </a:xfrm>
        </p:grpSpPr>
        <p:sp>
          <p:nvSpPr>
            <p:cNvPr id="502" name="Google Shape;502;p7"/>
            <p:cNvSpPr/>
            <p:nvPr/>
          </p:nvSpPr>
          <p:spPr>
            <a:xfrm>
              <a:off x="365760" y="1020604"/>
              <a:ext cx="2194560" cy="274320"/>
            </a:xfrm>
            <a:prstGeom prst="roundRect">
              <a:avLst>
                <a:gd name="adj" fmla="val 16667"/>
              </a:avLst>
            </a:prstGeom>
            <a:solidFill>
              <a:srgbClr val="FDEBDD"/>
            </a:solidFill>
            <a:ln w="12700" cap="flat" cmpd="sng">
              <a:solidFill>
                <a:srgbClr val="E8722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7"/>
            <p:cNvSpPr txBox="1"/>
            <p:nvPr/>
          </p:nvSpPr>
          <p:spPr>
            <a:xfrm>
              <a:off x="365760" y="1020604"/>
              <a:ext cx="2194560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8722C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rgbClr val="E8722C"/>
                  </a:solidFill>
                  <a:latin typeface="Arial"/>
                  <a:ea typeface="Arial"/>
                  <a:cs typeface="Arial"/>
                  <a:sym typeface="Arial"/>
                </a:rPr>
                <a:t>Target/proximal pathway engagement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4" name="Google Shape;504;p7"/>
          <p:cNvGrpSpPr/>
          <p:nvPr/>
        </p:nvGrpSpPr>
        <p:grpSpPr>
          <a:xfrm>
            <a:off x="2988564" y="969264"/>
            <a:ext cx="2295144" cy="274320"/>
            <a:chOff x="2317242" y="1028319"/>
            <a:chExt cx="2295144" cy="274320"/>
          </a:xfrm>
        </p:grpSpPr>
        <p:sp>
          <p:nvSpPr>
            <p:cNvPr id="505" name="Google Shape;505;p7"/>
            <p:cNvSpPr/>
            <p:nvPr/>
          </p:nvSpPr>
          <p:spPr>
            <a:xfrm>
              <a:off x="2317242" y="1028319"/>
              <a:ext cx="2295144" cy="274320"/>
            </a:xfrm>
            <a:prstGeom prst="roundRect">
              <a:avLst>
                <a:gd name="adj" fmla="val 16667"/>
              </a:avLst>
            </a:prstGeom>
            <a:solidFill>
              <a:srgbClr val="EFE7F7"/>
            </a:solidFill>
            <a:ln w="12700" cap="flat" cmpd="sng">
              <a:solidFill>
                <a:srgbClr val="5B2E8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7"/>
            <p:cNvSpPr txBox="1"/>
            <p:nvPr/>
          </p:nvSpPr>
          <p:spPr>
            <a:xfrm>
              <a:off x="2318004" y="1028319"/>
              <a:ext cx="2293620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2E8C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rgbClr val="5B2E8C"/>
                  </a:solidFill>
                  <a:latin typeface="Arial"/>
                  <a:ea typeface="Arial"/>
                  <a:cs typeface="Arial"/>
                  <a:sym typeface="Arial"/>
                </a:rPr>
                <a:t>Downstream pathway engagement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7" name="Google Shape;507;p7"/>
          <p:cNvGrpSpPr/>
          <p:nvPr/>
        </p:nvGrpSpPr>
        <p:grpSpPr>
          <a:xfrm>
            <a:off x="5391912" y="969264"/>
            <a:ext cx="2651760" cy="274320"/>
            <a:chOff x="4515612" y="978408"/>
            <a:chExt cx="2651760" cy="274320"/>
          </a:xfrm>
        </p:grpSpPr>
        <p:sp>
          <p:nvSpPr>
            <p:cNvPr id="508" name="Google Shape;508;p7"/>
            <p:cNvSpPr/>
            <p:nvPr/>
          </p:nvSpPr>
          <p:spPr>
            <a:xfrm>
              <a:off x="4515612" y="978408"/>
              <a:ext cx="2651760" cy="274320"/>
            </a:xfrm>
            <a:prstGeom prst="roundRect">
              <a:avLst>
                <a:gd name="adj" fmla="val 16667"/>
              </a:avLst>
            </a:prstGeom>
            <a:solidFill>
              <a:srgbClr val="E3F1F1"/>
            </a:solidFill>
            <a:ln w="12700" cap="flat" cmpd="sng">
              <a:solidFill>
                <a:srgbClr val="0E7C7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7"/>
            <p:cNvSpPr txBox="1"/>
            <p:nvPr/>
          </p:nvSpPr>
          <p:spPr>
            <a:xfrm>
              <a:off x="4515612" y="978408"/>
              <a:ext cx="2651760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E7C7B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rgbClr val="0E7C7B"/>
                  </a:solidFill>
                  <a:latin typeface="Arial"/>
                  <a:ea typeface="Arial"/>
                  <a:cs typeface="Arial"/>
                  <a:sym typeface="Arial"/>
                </a:rPr>
                <a:t>Neurodegeneration / neuroinflammation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0" name="Google Shape;510;p7"/>
          <p:cNvGrpSpPr/>
          <p:nvPr/>
        </p:nvGrpSpPr>
        <p:grpSpPr>
          <a:xfrm>
            <a:off x="8151876" y="969264"/>
            <a:ext cx="1371600" cy="274320"/>
            <a:chOff x="7200900" y="996696"/>
            <a:chExt cx="1371600" cy="274320"/>
          </a:xfrm>
        </p:grpSpPr>
        <p:sp>
          <p:nvSpPr>
            <p:cNvPr id="511" name="Google Shape;511;p7"/>
            <p:cNvSpPr/>
            <p:nvPr/>
          </p:nvSpPr>
          <p:spPr>
            <a:xfrm>
              <a:off x="7200900" y="996696"/>
              <a:ext cx="1371600" cy="274320"/>
            </a:xfrm>
            <a:prstGeom prst="roundRect">
              <a:avLst>
                <a:gd name="adj" fmla="val 16667"/>
              </a:avLst>
            </a:prstGeom>
            <a:solidFill>
              <a:srgbClr val="EAEBEF"/>
            </a:solidFill>
            <a:ln w="12700" cap="flat" cmpd="sng">
              <a:solidFill>
                <a:srgbClr val="51586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7"/>
            <p:cNvSpPr txBox="1"/>
            <p:nvPr/>
          </p:nvSpPr>
          <p:spPr>
            <a:xfrm>
              <a:off x="7200900" y="996696"/>
              <a:ext cx="1371600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586B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rgbClr val="51586B"/>
                  </a:solidFill>
                  <a:latin typeface="Arial"/>
                  <a:ea typeface="Arial"/>
                  <a:cs typeface="Arial"/>
                  <a:sym typeface="Arial"/>
                </a:rPr>
                <a:t>Exploratory</a:t>
              </a: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513" name="Google Shape;513;p7"/>
          <p:cNvGraphicFramePr/>
          <p:nvPr/>
        </p:nvGraphicFramePr>
        <p:xfrm>
          <a:off x="365760" y="1353312"/>
          <a:ext cx="11430000" cy="4541520"/>
        </p:xfrm>
        <a:graphic>
          <a:graphicData uri="http://schemas.openxmlformats.org/drawingml/2006/table">
            <a:tbl>
              <a:tblPr>
                <a:noFill/>
                <a:tableStyleId>{CF51A675-C3C2-4941-A05B-9D4C0DB09899}</a:tableStyleId>
              </a:tblPr>
              <a:tblGrid>
                <a:gridCol w="117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2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39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Category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Biomarker / Analyte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Matrix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Assay Platform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Recommended CoU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8722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E8722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Proximal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IL-1β (total) 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Plasma, Whole blood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Simoa, MSD S-PLEX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Pharmacodynamic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8722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E8722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Proximal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IL-18 (total)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MSD U-PLEX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Pharmacodynamic, likely predictive*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8722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E8722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Proximal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ASC (total), Caspase-1 (p20 fragment)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ELLA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Likely predictive* (pharmacodynamic not studied)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Downstream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hsCRP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Roche Cobas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Pharmacodynamic, predictive under investigation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Downstream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Fibrinogen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Clauss method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Pharmacodynamic, likely predictive*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Downstream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IL-6, IL-8 (CXCL8), MCP-1 (CCL2), SAA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MSD U-PLEX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Pharmacodynamic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Downstream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TREM2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Simoa, ELLA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Potentially pharmacodynamic</a:t>
                      </a:r>
                      <a:r>
                        <a:rPr lang="en-US" sz="1200" u="none" strike="noStrike" cap="none" baseline="30000">
                          <a:latin typeface="Arial"/>
                          <a:ea typeface="Arial"/>
                          <a:cs typeface="Arial"/>
                          <a:sym typeface="Arial"/>
                        </a:rPr>
                        <a:t>#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Downstream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TSPO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Brain (imaging)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PET (18F-DPA-714)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Potentially pharmacodynamic</a:t>
                      </a:r>
                      <a:r>
                        <a:rPr lang="en-US" sz="1200" u="none" strike="noStrike" cap="none" baseline="30000">
                          <a:latin typeface="Arial"/>
                          <a:ea typeface="Arial"/>
                          <a:cs typeface="Arial"/>
                          <a:sym typeface="Arial"/>
                        </a:rPr>
                        <a:t>#</a:t>
                      </a: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(mechanistic substudy recommended)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E7C7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E7C7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Neuro/Infl.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GFAP/NfL (2-plex), Aβ40, Aβ42, p-tau181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NCRAD (Vendor)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Potentially pharmacodynamic</a:t>
                      </a:r>
                      <a:r>
                        <a:rPr lang="en-US" sz="1200" u="none" strike="noStrike" cap="none" baseline="30000">
                          <a:latin typeface="Arial"/>
                          <a:ea typeface="Arial"/>
                          <a:cs typeface="Arial"/>
                          <a:sym typeface="Arial"/>
                        </a:rPr>
                        <a:t>#</a:t>
                      </a: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, prognostic for future cognitive decline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E7C7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E7C7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Neuro/Infl.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S100B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Simoa, Lumipulse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Potentially pharmacodynamic</a:t>
                      </a:r>
                      <a:r>
                        <a:rPr lang="en-US" sz="1200" u="none" strike="noStrike" cap="none" baseline="30000">
                          <a:latin typeface="Arial"/>
                          <a:ea typeface="Arial"/>
                          <a:cs typeface="Arial"/>
                          <a:sym typeface="Arial"/>
                        </a:rPr>
                        <a:t>#</a:t>
                      </a: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, CSF likely predictive*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E7C7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E7C7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Neuro/Infl.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YKL-40, α-Synuclein (total &amp; pS129)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MSD U-PLEX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Potentially pharmacodynamic</a:t>
                      </a:r>
                      <a:r>
                        <a:rPr lang="en-US" sz="1200" u="none" strike="noStrike" cap="none" baseline="30000">
                          <a:latin typeface="Arial"/>
                          <a:ea typeface="Arial"/>
                          <a:cs typeface="Arial"/>
                          <a:sym typeface="Arial"/>
                        </a:rPr>
                        <a:t>#</a:t>
                      </a: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, YKL-40 prognostic for future cognitive decline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E7C7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E7C7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Neuro/Infl.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α-Synuclein seed amplification assay (SAA)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Amprion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Recommended for stratification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1586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1586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Exploratory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NULISA Neuro 220 &amp; Inflammation (340 &amp; AQ) panels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Alamar (Vendor)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--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14" name="Google Shape;514;p7"/>
          <p:cNvSpPr txBox="1"/>
          <p:nvPr/>
        </p:nvSpPr>
        <p:spPr>
          <a:xfrm>
            <a:off x="365753" y="6407569"/>
            <a:ext cx="11430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table is current as of August 2026 and will be refined as additional assays progress through the biomarker pipeline and undergo validation.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7"/>
          <p:cNvSpPr txBox="1"/>
          <p:nvPr/>
        </p:nvSpPr>
        <p:spPr>
          <a:xfrm>
            <a:off x="365753" y="5958840"/>
            <a:ext cx="10643616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430"/>
              </a:buClr>
              <a:buSzPts val="950"/>
              <a:buFont typeface="Arial"/>
              <a:buNone/>
            </a:pPr>
            <a:r>
              <a:rPr lang="en-US" sz="950" b="0" i="1" u="none" strike="noStrike" cap="none">
                <a:solidFill>
                  <a:srgbClr val="1F2430"/>
                </a:solidFill>
                <a:latin typeface="Arial"/>
                <a:ea typeface="Arial"/>
                <a:cs typeface="Arial"/>
                <a:sym typeface="Arial"/>
              </a:rPr>
              <a:t>*Likely predictive indicated where literature shows upregulation of the listed biomarker in PD studies.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430"/>
              </a:buClr>
              <a:buSzPts val="950"/>
              <a:buFont typeface="Arial"/>
              <a:buNone/>
            </a:pPr>
            <a:r>
              <a:rPr lang="en-US" sz="950" b="0" i="1" u="none" strike="noStrike" cap="none" baseline="30000">
                <a:solidFill>
                  <a:srgbClr val="1F2430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r>
              <a:rPr lang="en-US" sz="950" b="0" i="1" u="none" strike="noStrike" cap="none">
                <a:solidFill>
                  <a:srgbClr val="1F2430"/>
                </a:solidFill>
                <a:latin typeface="Arial"/>
                <a:ea typeface="Arial"/>
                <a:cs typeface="Arial"/>
                <a:sym typeface="Arial"/>
              </a:rPr>
              <a:t>Potentially pharmacodynamic indicated where inclusion in trials is recommended, but no post-treatment changes have been observed yet in short trials (28 days).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"/>
          <p:cNvSpPr txBox="1"/>
          <p:nvPr/>
        </p:nvSpPr>
        <p:spPr>
          <a:xfrm>
            <a:off x="365760" y="201168"/>
            <a:ext cx="1143000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22C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E8722C"/>
                </a:solidFill>
                <a:latin typeface="Arial"/>
                <a:ea typeface="Arial"/>
                <a:cs typeface="Arial"/>
                <a:sym typeface="Arial"/>
              </a:rPr>
              <a:t>Core GBA1/GCase biomarker framework</a:t>
            </a: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8"/>
          <p:cNvSpPr txBox="1"/>
          <p:nvPr/>
        </p:nvSpPr>
        <p:spPr>
          <a:xfrm>
            <a:off x="365760" y="640080"/>
            <a:ext cx="1143000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43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F2430"/>
                </a:solidFill>
                <a:latin typeface="Arial"/>
                <a:ea typeface="Arial"/>
                <a:cs typeface="Arial"/>
                <a:sym typeface="Arial"/>
              </a:rPr>
              <a:t>Current biomarker landscape outlining analytically validated assays for GBA1-targeting trials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8"/>
          <p:cNvSpPr/>
          <p:nvPr/>
        </p:nvSpPr>
        <p:spPr>
          <a:xfrm>
            <a:off x="365760" y="987552"/>
            <a:ext cx="1691640" cy="274320"/>
          </a:xfrm>
          <a:prstGeom prst="roundRect">
            <a:avLst>
              <a:gd name="adj" fmla="val 16667"/>
            </a:avLst>
          </a:prstGeom>
          <a:solidFill>
            <a:srgbClr val="FDEBDD"/>
          </a:solidFill>
          <a:ln w="12700" cap="flat" cmpd="sng">
            <a:solidFill>
              <a:srgbClr val="E872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8"/>
          <p:cNvSpPr txBox="1"/>
          <p:nvPr/>
        </p:nvSpPr>
        <p:spPr>
          <a:xfrm>
            <a:off x="365760" y="987552"/>
            <a:ext cx="16916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22C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E8722C"/>
                </a:solidFill>
                <a:latin typeface="Arial"/>
                <a:ea typeface="Arial"/>
                <a:cs typeface="Arial"/>
                <a:sym typeface="Arial"/>
              </a:rPr>
              <a:t>Target engagement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8"/>
          <p:cNvSpPr/>
          <p:nvPr/>
        </p:nvSpPr>
        <p:spPr>
          <a:xfrm>
            <a:off x="2221992" y="987552"/>
            <a:ext cx="1783080" cy="274320"/>
          </a:xfrm>
          <a:prstGeom prst="roundRect">
            <a:avLst>
              <a:gd name="adj" fmla="val 16667"/>
            </a:avLst>
          </a:prstGeom>
          <a:solidFill>
            <a:srgbClr val="EFE7F7"/>
          </a:solidFill>
          <a:ln w="12700" cap="flat" cmpd="sng">
            <a:solidFill>
              <a:srgbClr val="5B2E8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8"/>
          <p:cNvSpPr txBox="1"/>
          <p:nvPr/>
        </p:nvSpPr>
        <p:spPr>
          <a:xfrm>
            <a:off x="2221992" y="987552"/>
            <a:ext cx="1783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2E8C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5B2E8C"/>
                </a:solidFill>
                <a:latin typeface="Arial"/>
                <a:ea typeface="Arial"/>
                <a:cs typeface="Arial"/>
                <a:sym typeface="Arial"/>
              </a:rPr>
              <a:t>Pathway engagement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8"/>
          <p:cNvSpPr/>
          <p:nvPr/>
        </p:nvSpPr>
        <p:spPr>
          <a:xfrm>
            <a:off x="4169664" y="987552"/>
            <a:ext cx="2651760" cy="274320"/>
          </a:xfrm>
          <a:prstGeom prst="roundRect">
            <a:avLst>
              <a:gd name="adj" fmla="val 16667"/>
            </a:avLst>
          </a:prstGeom>
          <a:solidFill>
            <a:srgbClr val="E3F1F1"/>
          </a:solidFill>
          <a:ln w="12700" cap="flat" cmpd="sng">
            <a:solidFill>
              <a:srgbClr val="0E7C7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8"/>
          <p:cNvSpPr txBox="1"/>
          <p:nvPr/>
        </p:nvSpPr>
        <p:spPr>
          <a:xfrm>
            <a:off x="4169664" y="987552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7C7B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E7C7B"/>
                </a:solidFill>
                <a:latin typeface="Arial"/>
                <a:ea typeface="Arial"/>
                <a:cs typeface="Arial"/>
                <a:sym typeface="Arial"/>
              </a:rPr>
              <a:t>Neurodegeneration / inflammation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8"/>
          <p:cNvSpPr/>
          <p:nvPr/>
        </p:nvSpPr>
        <p:spPr>
          <a:xfrm>
            <a:off x="6986016" y="987552"/>
            <a:ext cx="1371600" cy="274320"/>
          </a:xfrm>
          <a:prstGeom prst="roundRect">
            <a:avLst>
              <a:gd name="adj" fmla="val 16667"/>
            </a:avLst>
          </a:prstGeom>
          <a:solidFill>
            <a:srgbClr val="EAEBEF"/>
          </a:solidFill>
          <a:ln w="12700" cap="flat" cmpd="sng">
            <a:solidFill>
              <a:srgbClr val="5158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8"/>
          <p:cNvSpPr txBox="1"/>
          <p:nvPr/>
        </p:nvSpPr>
        <p:spPr>
          <a:xfrm>
            <a:off x="6986016" y="987552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1586B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51586B"/>
                </a:solidFill>
                <a:latin typeface="Arial"/>
                <a:ea typeface="Arial"/>
                <a:cs typeface="Arial"/>
                <a:sym typeface="Arial"/>
              </a:rPr>
              <a:t>Exploratory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1" name="Google Shape;531;p8"/>
          <p:cNvGraphicFramePr/>
          <p:nvPr/>
        </p:nvGraphicFramePr>
        <p:xfrm>
          <a:off x="365760" y="1353312"/>
          <a:ext cx="11430000" cy="4754880"/>
        </p:xfrm>
        <a:graphic>
          <a:graphicData uri="http://schemas.openxmlformats.org/drawingml/2006/table">
            <a:tbl>
              <a:tblPr>
                <a:noFill/>
                <a:tableStyleId>{CF51A675-C3C2-4941-A05B-9D4C0DB09899}</a:tableStyleId>
              </a:tblPr>
              <a:tblGrid>
                <a:gridCol w="112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5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Category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Biomarker / Analyte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Matrix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Vendor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</a:rPr>
                        <a:t>Limitation</a:t>
                      </a:r>
                      <a:endParaRPr sz="1200" b="1" u="none" strike="noStrike" cap="non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F24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8722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E8722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Target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GCase enzymatic activity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CSF, </a:t>
                      </a: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PBMC, Dry blood spot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Nextcea, Revvity, Centogene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Variable sensitivity across platforms, currently under evaluation by MJFF, reliance on artificial substrates</a:t>
                      </a: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8722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E8722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Target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Glucosylceramide (GluCer), Glucosylsphingosine (GluSph)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Plasma, Urine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Nextcea, Lipotype, Ardena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GluSph in CSF remains a challenge- variable endogenous concentrations across platforms</a:t>
                      </a: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Pathway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Sphingolipids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Plasma, Urine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Nextcea, Lipotype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Pathway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Bis(monoacylglycero)phosphate (BMP species)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Plasma, Urine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Nextcea, Lipotype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Less established link to GBA1</a:t>
                      </a: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2E8C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B2E8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Pathway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Lysosomal panels (Cathepsins, GPNMB, exocytosis and endosome trafficking markers)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Inoviv, Zetterberg</a:t>
                      </a:r>
                      <a:endParaRPr sz="1400" u="none" strike="noStrike" cap="none"/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Relevance to GBA1 therapies under evaluation through MJFF funding</a:t>
                      </a: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E7C7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E7C7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Neurodegen.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GFAP / NfL (2-plex), Aβ40, Aβ42, p-tau181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NCRAD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E7C7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E7C7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Neurodegen.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p-tau217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Lilly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E7C7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0E7C7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Neurodegen.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α-Synuclein seed amplification assay (SAA)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Amprion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1F24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1586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1586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Exploratory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NULISA CNS-200 &amp; Inflammation panels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Alamar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Relevance to GBA1 therapies under evaluation through MJFF funding</a:t>
                      </a:r>
                      <a:endParaRPr sz="1200">
                        <a:solidFill>
                          <a:srgbClr val="1F2430"/>
                        </a:solidFill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1586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1586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Exploratory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Selected metabolites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CSF, Plasma, Urine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Metabolon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Relevance to GBA1 therapies under evaluation through MJFF funding</a:t>
                      </a:r>
                      <a:endParaRPr sz="1200">
                        <a:solidFill>
                          <a:srgbClr val="1F2430"/>
                        </a:solidFill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1586B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51586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Exploratory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Targeted lipid panels 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Plasma, Urine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43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1F24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Lipotype, Nextcea, Ardena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1F2430"/>
                          </a:solidFill>
                        </a:rPr>
                        <a:t>Relevance to GBA1 therapies under evaluation through MJFF funding</a:t>
                      </a:r>
                      <a:endParaRPr sz="1200">
                        <a:solidFill>
                          <a:srgbClr val="1F2430"/>
                        </a:solidFill>
                      </a:endParaRPr>
                    </a:p>
                  </a:txBody>
                  <a:tcPr marL="63500" marR="63500" marT="38100" marB="38100" anchor="ctr">
                    <a:lnL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5E5E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32" name="Google Shape;532;p8"/>
          <p:cNvSpPr txBox="1"/>
          <p:nvPr/>
        </p:nvSpPr>
        <p:spPr>
          <a:xfrm>
            <a:off x="318075" y="6398222"/>
            <a:ext cx="114300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table is current as of August 2026 and will be refined as additional assays progress and become validated.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182880"/>
            <a:ext cx="114574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rgbClr val="E8722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Current Biomarker Landscape for LRRK2-Targeted Trials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965499"/>
            <a:ext cx="1691640" cy="274320"/>
          </a:xfrm>
          <a:prstGeom prst="roundRect">
            <a:avLst>
              <a:gd name="adj" fmla="val 20000"/>
            </a:avLst>
          </a:prstGeom>
          <a:solidFill>
            <a:srgbClr val="FDEBDD"/>
          </a:solidFill>
          <a:ln w="12700">
            <a:solidFill>
              <a:srgbClr val="E8722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365760" y="965499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E8722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Target engagement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203704" y="965499"/>
            <a:ext cx="1783080" cy="274320"/>
          </a:xfrm>
          <a:prstGeom prst="roundRect">
            <a:avLst>
              <a:gd name="adj" fmla="val 20000"/>
            </a:avLst>
          </a:prstGeom>
          <a:solidFill>
            <a:srgbClr val="EFE7F7"/>
          </a:solidFill>
          <a:ln w="12700">
            <a:solidFill>
              <a:srgbClr val="5B2E8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2203704" y="965499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5B2E8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Pathway engagement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33088" y="965499"/>
            <a:ext cx="2651760" cy="274320"/>
          </a:xfrm>
          <a:prstGeom prst="roundRect">
            <a:avLst>
              <a:gd name="adj" fmla="val 20000"/>
            </a:avLst>
          </a:prstGeom>
          <a:solidFill>
            <a:srgbClr val="E3F1F1"/>
          </a:solidFill>
          <a:ln w="12700">
            <a:solidFill>
              <a:srgbClr val="0E7C7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133088" y="965499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E7C7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Neurodegeneration / inflammation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931152" y="965499"/>
            <a:ext cx="1371600" cy="274320"/>
          </a:xfrm>
          <a:prstGeom prst="roundRect">
            <a:avLst>
              <a:gd name="adj" fmla="val 20000"/>
            </a:avLst>
          </a:prstGeom>
          <a:solidFill>
            <a:srgbClr val="EAEBEF"/>
          </a:solidFill>
          <a:ln w="12700">
            <a:solidFill>
              <a:srgbClr val="51586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931152" y="965499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51586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Exploratory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" name="Table 0"/>
          <p:cNvGraphicFramePr>
            <a:graphicFrameLocks noGrp="1"/>
          </p:cNvGraphicFramePr>
          <p:nvPr/>
        </p:nvGraphicFramePr>
        <p:xfrm>
          <a:off x="365760" y="1386123"/>
          <a:ext cx="11411712" cy="4502254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2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Category</a:t>
                      </a:r>
                      <a:endParaRPr lang="en-US" sz="10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Biomarker / Analyte</a:t>
                      </a:r>
                      <a:endParaRPr lang="en-US" sz="10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Matrix</a:t>
                      </a:r>
                      <a:endParaRPr lang="en-US" sz="10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Vendor</a:t>
                      </a:r>
                      <a:endParaRPr lang="en-US" sz="10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4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Ongoing Work</a:t>
                      </a:r>
                      <a:endParaRPr lang="en-US" sz="10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4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E872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 LRRK2 and pRab10 (duplex)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Biognosys*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Validation package due Oct 2026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E872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pRab12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Biognosys*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Single-analyte assay in development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E872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LRRK2/Rab PRM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PBMCs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Dundee currently#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Possible transition to a CRO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E872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 LRRK2, pS1292-LRRK2, pRab10, pRab12</a:t>
                      </a:r>
                      <a:r>
                        <a:rPr lang="en-US" sz="95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latin typeface="Arial" charset="0"/>
                          <a:ea typeface="Arial" charset="0"/>
                          <a:cs typeface="Arial" charset="0"/>
                        </a:rPr>
                        <a:t>CSF, Plasma, Serum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latin typeface="Arial" charset="0"/>
                          <a:ea typeface="Arial" charset="0"/>
                          <a:cs typeface="Arial" charset="0"/>
                        </a:rPr>
                        <a:t>Alamar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Single-analyte assays in development for quantitative </a:t>
                      </a:r>
                      <a:r>
                        <a:rPr lang="en-US" sz="900" i="1" err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NULISAqpcr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125495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B2E8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Pathway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950" b="1" kern="12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Bis(</a:t>
                      </a:r>
                      <a:r>
                        <a:rPr lang="en-US" sz="950" b="1" kern="12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monoacylglycero</a:t>
                      </a:r>
                      <a:r>
                        <a:rPr lang="en-US" sz="950" b="1" kern="12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)phosphate (BMP species)</a:t>
                      </a:r>
                      <a:endParaRPr lang="en-US" sz="950" b="1" kern="1200">
                        <a:solidFill>
                          <a:srgbClr val="1F2430"/>
                        </a:solidFill>
                        <a:latin typeface="Arial" pitchFamily="34" charset="0"/>
                        <a:ea typeface="Arial" charset="0"/>
                        <a:cs typeface="Arial" pitchFamily="34" charset="-12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Urine, Plasma, CSF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Nextcea</a:t>
                      </a: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, </a:t>
                      </a:r>
                      <a:r>
                        <a:rPr lang="en-US" sz="9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Lipotype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A0A4A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B2E8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Pathway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b="1" kern="12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Glucosylceramide (</a:t>
                      </a:r>
                      <a:r>
                        <a:rPr lang="en-US" sz="950" b="1" kern="12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GluCer</a:t>
                      </a:r>
                      <a:r>
                        <a:rPr lang="en-US" sz="950" b="1" kern="12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), </a:t>
                      </a:r>
                      <a:r>
                        <a:rPr lang="en-US" sz="950" b="1" kern="12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Glucosylsphingosine</a:t>
                      </a:r>
                      <a:r>
                        <a:rPr lang="en-US" sz="950" b="1" kern="12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(</a:t>
                      </a:r>
                      <a:r>
                        <a:rPr lang="en-US" sz="950" b="1" kern="12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GluSph</a:t>
                      </a:r>
                      <a:r>
                        <a:rPr lang="en-US" sz="950" b="1" kern="12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)</a:t>
                      </a:r>
                      <a:endParaRPr lang="en-US" sz="950" b="1" kern="1200">
                        <a:solidFill>
                          <a:srgbClr val="1F2430"/>
                        </a:solidFill>
                        <a:latin typeface="Arial" pitchFamily="34" charset="0"/>
                        <a:ea typeface="Arial" charset="0"/>
                        <a:cs typeface="Arial" pitchFamily="34" charset="-12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CSF, Plasma, Urine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err="1">
                          <a:solidFill>
                            <a:srgbClr val="1F2430"/>
                          </a:solidFill>
                          <a:latin typeface="Arial"/>
                          <a:ea typeface="Arial" pitchFamily="34" charset="-122"/>
                          <a:cs typeface="Arial"/>
                        </a:rPr>
                        <a:t>Nextcea</a:t>
                      </a:r>
                      <a:r>
                        <a:rPr lang="en-US" sz="900">
                          <a:solidFill>
                            <a:srgbClr val="1F2430"/>
                          </a:solidFill>
                          <a:latin typeface="Arial"/>
                          <a:ea typeface="Arial" pitchFamily="34" charset="-122"/>
                          <a:cs typeface="Arial"/>
                        </a:rPr>
                        <a:t>, </a:t>
                      </a:r>
                      <a:r>
                        <a:rPr lang="en-US" sz="900" err="1">
                          <a:solidFill>
                            <a:srgbClr val="1F2430"/>
                          </a:solidFill>
                          <a:latin typeface="Arial"/>
                          <a:ea typeface="Arial" pitchFamily="34" charset="-122"/>
                          <a:cs typeface="Arial"/>
                        </a:rPr>
                        <a:t>Lipotype</a:t>
                      </a:r>
                      <a:r>
                        <a:rPr lang="en-US" sz="900">
                          <a:solidFill>
                            <a:srgbClr val="1F2430"/>
                          </a:solidFill>
                          <a:latin typeface="Arial"/>
                          <a:ea typeface="Arial" pitchFamily="34" charset="-122"/>
                          <a:cs typeface="Arial"/>
                        </a:rPr>
                        <a:t>, Ardena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Panels are being evaluated as part of round-robin efforts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B2E8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Pathway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Sphingolipids</a:t>
                      </a:r>
                      <a:endParaRPr lang="en-US" sz="10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CSF, Plasma, Urine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Nextcea</a:t>
                      </a: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, </a:t>
                      </a:r>
                      <a:r>
                        <a:rPr lang="en-US" sz="900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Lioptype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 kern="1200">
                          <a:solidFill>
                            <a:srgbClr val="51586B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Ongoing in plasma and urine in PPMI, expansion to CSF to be discussed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6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B2E8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Pathway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950" b="1" kern="12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Lysosomal panels (Cathepsins, GPNMB, exocytosis and endosome trafficking markers)</a:t>
                      </a:r>
                      <a:endParaRPr lang="en-US" sz="950" b="1" kern="1200">
                        <a:solidFill>
                          <a:srgbClr val="1F2430"/>
                        </a:solidFill>
                        <a:latin typeface="Arial" pitchFamily="34" charset="0"/>
                        <a:ea typeface="Arial" charset="0"/>
                        <a:cs typeface="Arial" pitchFamily="34" charset="-12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err="1">
                          <a:solidFill>
                            <a:srgbClr val="1F2430"/>
                          </a:solidFill>
                          <a:latin typeface="Arial"/>
                          <a:ea typeface="Arial" charset="0"/>
                          <a:cs typeface="Arial"/>
                        </a:rPr>
                        <a:t>Inoviv</a:t>
                      </a:r>
                      <a:r>
                        <a:rPr lang="en-US" sz="900">
                          <a:solidFill>
                            <a:srgbClr val="1F2430"/>
                          </a:solidFill>
                          <a:latin typeface="Arial"/>
                          <a:ea typeface="Arial" charset="0"/>
                          <a:cs typeface="Arial"/>
                        </a:rPr>
                        <a:t>, Zetterberg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Other panels in evaluation as part of round-robin efforts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010140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0E7C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Neuro/Infl.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CD68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TBD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Vendor selection in progress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0E7C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Neuro/Infl.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GFAP/</a:t>
                      </a:r>
                      <a:r>
                        <a:rPr lang="en-US" sz="950" b="1" err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NfL</a:t>
                      </a: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2-Plex, Aβ40, Aβ42, p-tau181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Plasma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NCRAD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A0A4A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0E7C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Neuro/Infl.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p-tau217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Plasma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Lilly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i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Pending outcome of PPMI discussion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0E7C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Neuro/Infl.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α-Synuclein seed amplification assay (SAA)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Amprion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A0A4A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Exploratory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NULISA CNS-200 and Inflammation panels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CSF, Plasma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Alamar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1" kern="1200">
                          <a:solidFill>
                            <a:srgbClr val="51586B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Ongoing efforts in PPMI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Exploratory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Selected metabolites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CSF, Plasma, Urine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Metabolon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900" i="1" kern="1200">
                          <a:solidFill>
                            <a:srgbClr val="51586B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Ongoing efforts in PPMI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Exploratory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Targeted lipid panels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CSF, Plasma, Urine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Lipotype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900" i="1" kern="1200">
                          <a:solidFill>
                            <a:srgbClr val="51586B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Ongoing efforts in PPMI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51586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Exploratory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B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Quantitative SAA efforts (digital and EV assessments)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CSF</a:t>
                      </a:r>
                      <a:endParaRPr lang="en-US" sz="95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>
                          <a:solidFill>
                            <a:srgbClr val="1F24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Knowles/others</a:t>
                      </a:r>
                      <a:endParaRPr lang="en-US" sz="9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900" i="1" kern="1200">
                          <a:solidFill>
                            <a:srgbClr val="51586B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Emerging areas for consideration </a:t>
                      </a:r>
                    </a:p>
                  </a:txBody>
                  <a:tcPr marL="50800" marR="50800" marT="19050" marB="19050" anchor="ctr">
                    <a:lnL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3" name="Text 10"/>
          <p:cNvSpPr txBox="1"/>
          <p:nvPr/>
        </p:nvSpPr>
        <p:spPr>
          <a:xfrm>
            <a:off x="365760" y="6023565"/>
            <a:ext cx="11457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1" u="none" strike="noStrike" kern="1200" cap="none" spc="0" normalizeH="0" baseline="0" noProof="0">
                <a:ln>
                  <a:noFill/>
                </a:ln>
                <a:solidFill>
                  <a:srgbClr val="1F243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*Biognosys is developing a duplex assay of total LRRK2, pRab10 and is developing a single analyte pRab12 assay for CSF. The current deadline for a validation package is October 2026.
#These assays are currently at Dundee; may be transitioned to a CRO for trial.
</a:t>
            </a:r>
            <a:r>
              <a:rPr kumimoji="0" lang="en-US" sz="950" b="0" i="1" u="none" strike="noStrike" kern="1200" cap="none" spc="0" normalizeH="0" baseline="0" noProof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Guidance on LRRK2 Biofluid Biomarkers for use in LRRK2 Clinical Trials |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Zenodo</a:t>
            </a:r>
            <a:endParaRPr kumimoji="0" lang="en-US" sz="9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39CA0110-FDF8-D204-5137-F32B7E7AD987}"/>
              </a:ext>
            </a:extLst>
          </p:cNvPr>
          <p:cNvSpPr txBox="1"/>
          <p:nvPr/>
        </p:nvSpPr>
        <p:spPr>
          <a:xfrm>
            <a:off x="365760" y="64008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F243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Includes assays across all development stages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"/>
          <p:cNvSpPr txBox="1">
            <a:spLocks noGrp="1"/>
          </p:cNvSpPr>
          <p:nvPr>
            <p:ph type="ftr" idx="11"/>
          </p:nvPr>
        </p:nvSpPr>
        <p:spPr>
          <a:xfrm>
            <a:off x="6766235" y="6345238"/>
            <a:ext cx="42352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Michael J. Fox Foundation for Parkinson’s Research</a:t>
            </a:r>
            <a:endParaRPr/>
          </a:p>
        </p:txBody>
      </p:sp>
      <p:sp>
        <p:nvSpPr>
          <p:cNvPr id="544" name="Google Shape;544;p6"/>
          <p:cNvSpPr txBox="1">
            <a:spLocks noGrp="1"/>
          </p:cNvSpPr>
          <p:nvPr>
            <p:ph type="sldNum" idx="12"/>
          </p:nvPr>
        </p:nvSpPr>
        <p:spPr>
          <a:xfrm>
            <a:off x="11177979" y="6345238"/>
            <a:ext cx="37902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545" name="Google Shape;54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0" y="134675"/>
            <a:ext cx="9056046" cy="6040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70026-D591-D0E9-61C5-ED6E48D9A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the logo of The Michael J. Fox Foundation for Parkinson's Research, featuring a stylized, abstract orange leaf symbolizing growth or life.  AI-generated content may be incorrect.">
            <a:extLst>
              <a:ext uri="{FF2B5EF4-FFF2-40B4-BE49-F238E27FC236}">
                <a16:creationId xmlns:a16="http://schemas.microsoft.com/office/drawing/2014/main" id="{21A20114-084E-D12C-70E0-6FC5EFC12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42" y="25439"/>
            <a:ext cx="2560320" cy="98720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8CA56CA-6BE4-A422-8EE5-6D6E1162C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56" y="1319039"/>
            <a:ext cx="3039081" cy="2105210"/>
          </a:xfrm>
        </p:spPr>
        <p:txBody>
          <a:bodyPr>
            <a:normAutofit/>
          </a:bodyPr>
          <a:lstStyle/>
          <a:p>
            <a:pPr algn="ctr"/>
            <a:r>
              <a:rPr lang="en-US" sz="2800" b="1">
                <a:solidFill>
                  <a:srgbClr val="F7931D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Decision Enabling Biomarkers for Therapeutic Development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523721-F14C-F5EB-997E-05F21B36917F}"/>
              </a:ext>
            </a:extLst>
          </p:cNvPr>
          <p:cNvSpPr txBox="1"/>
          <p:nvPr/>
        </p:nvSpPr>
        <p:spPr>
          <a:xfrm>
            <a:off x="4063812" y="1319039"/>
            <a:ext cx="30390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7931E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GOAL: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Use biomarkers as decision enabling tools across the clinical development continuum in Parkinson’s Disease </a:t>
            </a:r>
          </a:p>
        </p:txBody>
      </p:sp>
      <p:pic>
        <p:nvPicPr>
          <p:cNvPr id="3" name="Picture 2" descr="The image shows a QR code with a dynamic orange flame-like pattern overlaying it.&#10;&#10;AI-generated content may be incorrect.">
            <a:extLst>
              <a:ext uri="{FF2B5EF4-FFF2-40B4-BE49-F238E27FC236}">
                <a16:creationId xmlns:a16="http://schemas.microsoft.com/office/drawing/2014/main" id="{F195E9F6-0A81-5A30-4218-22A5904DD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439"/>
            <a:ext cx="1186538" cy="118653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B6EB0BC-8FDE-7ECF-ED21-84CA9D26FCA6}"/>
              </a:ext>
            </a:extLst>
          </p:cNvPr>
          <p:cNvCxnSpPr/>
          <p:nvPr/>
        </p:nvCxnSpPr>
        <p:spPr>
          <a:xfrm>
            <a:off x="3688080" y="1319039"/>
            <a:ext cx="0" cy="17289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F5AF04-8411-8E5C-4E9B-E0DDCBD4D5E5}"/>
              </a:ext>
            </a:extLst>
          </p:cNvPr>
          <p:cNvGrpSpPr/>
          <p:nvPr/>
        </p:nvGrpSpPr>
        <p:grpSpPr>
          <a:xfrm>
            <a:off x="1092569" y="3440214"/>
            <a:ext cx="5036360" cy="1252800"/>
            <a:chOff x="1102629" y="3440214"/>
            <a:chExt cx="5036360" cy="12528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EEB4DAA-D32F-C345-9D7B-2C4FD019C7A2}"/>
                </a:ext>
              </a:extLst>
            </p:cNvPr>
            <p:cNvSpPr/>
            <p:nvPr/>
          </p:nvSpPr>
          <p:spPr>
            <a:xfrm>
              <a:off x="1102629" y="3440214"/>
              <a:ext cx="1252800" cy="125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38E0F44-B7DF-C409-DF42-164DF3D56A76}"/>
                </a:ext>
              </a:extLst>
            </p:cNvPr>
            <p:cNvSpPr/>
            <p:nvPr/>
          </p:nvSpPr>
          <p:spPr>
            <a:xfrm>
              <a:off x="3058907" y="3440214"/>
              <a:ext cx="1252800" cy="125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E3587D2-0794-4AB2-F8E3-EBACEB140B84}"/>
                </a:ext>
              </a:extLst>
            </p:cNvPr>
            <p:cNvSpPr/>
            <p:nvPr/>
          </p:nvSpPr>
          <p:spPr>
            <a:xfrm>
              <a:off x="4886189" y="3440214"/>
              <a:ext cx="1252800" cy="125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23" name="Graphic 22" descr="Bullseye with solid fill">
              <a:extLst>
                <a:ext uri="{FF2B5EF4-FFF2-40B4-BE49-F238E27FC236}">
                  <a16:creationId xmlns:a16="http://schemas.microsoft.com/office/drawing/2014/main" id="{95C436CE-C336-4A70-164C-E8517781FD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71829" y="3609414"/>
              <a:ext cx="914400" cy="914400"/>
            </a:xfrm>
            <a:prstGeom prst="rect">
              <a:avLst/>
            </a:prstGeom>
          </p:spPr>
        </p:pic>
        <p:pic>
          <p:nvPicPr>
            <p:cNvPr id="25" name="Graphic 24" descr="Target Audience with solid fill">
              <a:extLst>
                <a:ext uri="{FF2B5EF4-FFF2-40B4-BE49-F238E27FC236}">
                  <a16:creationId xmlns:a16="http://schemas.microsoft.com/office/drawing/2014/main" id="{CA8610B3-4DCE-1A7F-F9DD-BA06C22957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27348" y="3609414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Hockey Stick Curve Graph with solid fill">
              <a:extLst>
                <a:ext uri="{FF2B5EF4-FFF2-40B4-BE49-F238E27FC236}">
                  <a16:creationId xmlns:a16="http://schemas.microsoft.com/office/drawing/2014/main" id="{A57AA025-B5F3-F654-033A-A136C1466A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55389" y="3548783"/>
              <a:ext cx="914400" cy="914400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46EF222-3499-BAF2-EB44-73F0A1672052}"/>
              </a:ext>
            </a:extLst>
          </p:cNvPr>
          <p:cNvSpPr txBox="1"/>
          <p:nvPr/>
        </p:nvSpPr>
        <p:spPr>
          <a:xfrm>
            <a:off x="822960" y="4708979"/>
            <a:ext cx="17427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Confirm Target Engagement &amp; Clarify Mechanism Validity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1D610C-5E6E-DBC2-F46F-16063BF32E92}"/>
              </a:ext>
            </a:extLst>
          </p:cNvPr>
          <p:cNvSpPr txBox="1"/>
          <p:nvPr/>
        </p:nvSpPr>
        <p:spPr>
          <a:xfrm>
            <a:off x="4631156" y="4924422"/>
            <a:ext cx="17427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Guide Therapeutic Development Decisions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EFB7C9-5AAA-765D-6D1E-5DD94E124B14}"/>
              </a:ext>
            </a:extLst>
          </p:cNvPr>
          <p:cNvSpPr txBox="1"/>
          <p:nvPr/>
        </p:nvSpPr>
        <p:spPr>
          <a:xfrm>
            <a:off x="2816707" y="4738742"/>
            <a:ext cx="17427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Inform Patient Stratification and Responder Identification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</a:b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</a:b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73C49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BDD62A2-C1F3-C6C6-F8B5-4CA6FBDDFD3A}"/>
              </a:ext>
            </a:extLst>
          </p:cNvPr>
          <p:cNvSpPr/>
          <p:nvPr/>
        </p:nvSpPr>
        <p:spPr>
          <a:xfrm>
            <a:off x="7707467" y="3137821"/>
            <a:ext cx="4152381" cy="3047909"/>
          </a:xfrm>
          <a:prstGeom prst="roundRect">
            <a:avLst/>
          </a:prstGeom>
          <a:solidFill>
            <a:srgbClr val="FEF9E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3A1C8BE-878D-0B2D-A104-BD18FCBA6438}"/>
              </a:ext>
            </a:extLst>
          </p:cNvPr>
          <p:cNvSpPr/>
          <p:nvPr/>
        </p:nvSpPr>
        <p:spPr>
          <a:xfrm flipH="1">
            <a:off x="7707467" y="184817"/>
            <a:ext cx="4152381" cy="2861849"/>
          </a:xfrm>
          <a:prstGeom prst="roundRect">
            <a:avLst/>
          </a:prstGeom>
          <a:solidFill>
            <a:srgbClr val="FEF9E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9719493-ABB8-6C54-CA77-13FBA25B108E}"/>
              </a:ext>
            </a:extLst>
          </p:cNvPr>
          <p:cNvGrpSpPr/>
          <p:nvPr/>
        </p:nvGrpSpPr>
        <p:grpSpPr>
          <a:xfrm>
            <a:off x="7898340" y="497349"/>
            <a:ext cx="3798392" cy="1785104"/>
            <a:chOff x="7898340" y="275499"/>
            <a:chExt cx="3798392" cy="178510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C0F6F8-C393-B516-965F-0FC06027BB8B}"/>
                </a:ext>
              </a:extLst>
            </p:cNvPr>
            <p:cNvSpPr txBox="1"/>
            <p:nvPr/>
          </p:nvSpPr>
          <p:spPr>
            <a:xfrm>
              <a:off x="7898340" y="275499"/>
              <a:ext cx="3798392" cy="1785104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91440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  <a:t>Early Phase POC </a:t>
              </a:r>
            </a:p>
            <a:p>
              <a:pPr marL="91440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  <a:t>(Phase 1b/2)</a:t>
              </a:r>
              <a:b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</a:b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 ExtraBold"/>
                <a:ea typeface="+mn-ea"/>
                <a:cs typeface="+mn-cs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Phase 1b/2 biomarker studies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Target engagement &amp; PD response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Dose selection &amp; patient stratification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Go/no-go decision support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A3609EC-F32E-7AFC-65C3-43345A4084F2}"/>
                </a:ext>
              </a:extLst>
            </p:cNvPr>
            <p:cNvCxnSpPr/>
            <p:nvPr/>
          </p:nvCxnSpPr>
          <p:spPr>
            <a:xfrm>
              <a:off x="7898340" y="1012647"/>
              <a:ext cx="37983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D448A87-DDE8-C00D-BBB7-8690D4DE747C}"/>
                </a:ext>
              </a:extLst>
            </p:cNvPr>
            <p:cNvGrpSpPr/>
            <p:nvPr/>
          </p:nvGrpSpPr>
          <p:grpSpPr>
            <a:xfrm>
              <a:off x="8054982" y="275503"/>
              <a:ext cx="579120" cy="622832"/>
              <a:chOff x="12413622" y="1096931"/>
              <a:chExt cx="579120" cy="62283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18EF6114-ACAB-2934-D8CF-543EA76946D5}"/>
                  </a:ext>
                </a:extLst>
              </p:cNvPr>
              <p:cNvSpPr/>
              <p:nvPr/>
            </p:nvSpPr>
            <p:spPr>
              <a:xfrm>
                <a:off x="12413622" y="1096931"/>
                <a:ext cx="579120" cy="622832"/>
              </a:xfrm>
              <a:prstGeom prst="ellipse">
                <a:avLst/>
              </a:prstGeom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41" name="Graphic 40" descr="Microscope outline">
                <a:extLst>
                  <a:ext uri="{FF2B5EF4-FFF2-40B4-BE49-F238E27FC236}">
                    <a16:creationId xmlns:a16="http://schemas.microsoft.com/office/drawing/2014/main" id="{7361BE14-0C80-2929-1EF2-D33F20E3DA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2436998" y="1116199"/>
                <a:ext cx="535424" cy="535424"/>
              </a:xfrm>
              <a:prstGeom prst="rect">
                <a:avLst/>
              </a:prstGeom>
            </p:spPr>
          </p:pic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E513B74-0375-10AA-B895-4A5183AFFC62}"/>
              </a:ext>
            </a:extLst>
          </p:cNvPr>
          <p:cNvGrpSpPr/>
          <p:nvPr/>
        </p:nvGrpSpPr>
        <p:grpSpPr>
          <a:xfrm>
            <a:off x="7898340" y="3282009"/>
            <a:ext cx="3798393" cy="2677656"/>
            <a:chOff x="7898340" y="3282009"/>
            <a:chExt cx="3798393" cy="267765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BA9FC0B-C841-8C45-B045-F4A63AC8200C}"/>
                </a:ext>
              </a:extLst>
            </p:cNvPr>
            <p:cNvSpPr txBox="1"/>
            <p:nvPr/>
          </p:nvSpPr>
          <p:spPr>
            <a:xfrm>
              <a:off x="7898341" y="3282009"/>
              <a:ext cx="3798392" cy="2677656"/>
            </a:xfrm>
            <a:prstGeom prst="rect">
              <a:avLst/>
            </a:prstGeom>
            <a:noFill/>
            <a:ln w="22225">
              <a:noFill/>
            </a:ln>
          </p:spPr>
          <p:txBody>
            <a:bodyPr wrap="square" rtlCol="0">
              <a:spAutoFit/>
            </a:bodyPr>
            <a:lstStyle/>
            <a:p>
              <a:pPr marL="91440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  <a:t>Prospective &amp; Retrospective Biomarker Analyses</a:t>
              </a: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</a:b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Biomarker analyses within ongoing/retrospective trials with existing samples/datasets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Inform trial design, de-risk development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Support broader biomarker validation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Generate decision-enabling insights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F6009CC-E8F5-F593-6D54-9AE12E125596}"/>
                </a:ext>
              </a:extLst>
            </p:cNvPr>
            <p:cNvCxnSpPr/>
            <p:nvPr/>
          </p:nvCxnSpPr>
          <p:spPr>
            <a:xfrm>
              <a:off x="7898340" y="4274007"/>
              <a:ext cx="37983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C179430-1C52-82B4-569E-0101F5DAD43D}"/>
                </a:ext>
              </a:extLst>
            </p:cNvPr>
            <p:cNvGrpSpPr/>
            <p:nvPr/>
          </p:nvGrpSpPr>
          <p:grpSpPr>
            <a:xfrm>
              <a:off x="8054982" y="3394498"/>
              <a:ext cx="579120" cy="622832"/>
              <a:chOff x="8054982" y="3394498"/>
              <a:chExt cx="579120" cy="622832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D97762D0-556D-0982-5106-1999C33AA12C}"/>
                  </a:ext>
                </a:extLst>
              </p:cNvPr>
              <p:cNvSpPr/>
              <p:nvPr/>
            </p:nvSpPr>
            <p:spPr>
              <a:xfrm>
                <a:off x="8054982" y="3394498"/>
                <a:ext cx="579120" cy="622832"/>
              </a:xfrm>
              <a:prstGeom prst="ellipse">
                <a:avLst/>
              </a:prstGeom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pic>
            <p:nvPicPr>
              <p:cNvPr id="50" name="Graphic 49" descr="Statistics with solid fill">
                <a:extLst>
                  <a:ext uri="{FF2B5EF4-FFF2-40B4-BE49-F238E27FC236}">
                    <a16:creationId xmlns:a16="http://schemas.microsoft.com/office/drawing/2014/main" id="{BE659BDA-948B-0180-C055-50835D672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121943" y="3470155"/>
                <a:ext cx="471519" cy="47151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02241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C5270-AC10-32A6-377B-E6905B1BB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the logo of The Michael J. Fox Foundation for Parkinson's Research, featuring a stylized, abstract orange leaf symbolizing growth or life.  AI-generated content may be incorrect.">
            <a:extLst>
              <a:ext uri="{FF2B5EF4-FFF2-40B4-BE49-F238E27FC236}">
                <a16:creationId xmlns:a16="http://schemas.microsoft.com/office/drawing/2014/main" id="{07B0C928-41B8-B765-533B-F0384C12C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42" y="25439"/>
            <a:ext cx="2560320" cy="98720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7907BA6-BB6C-C2E9-2BDD-1BA4A6737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40" y="1504204"/>
            <a:ext cx="3039081" cy="1569161"/>
          </a:xfrm>
        </p:spPr>
        <p:txBody>
          <a:bodyPr>
            <a:normAutofit/>
          </a:bodyPr>
          <a:lstStyle/>
          <a:p>
            <a:pPr algn="ctr"/>
            <a:r>
              <a:rPr lang="en-US" sz="2800" b="1">
                <a:solidFill>
                  <a:srgbClr val="F7931D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Biomarker Innovation and Advancement Program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CAE034-0842-F3D7-3AA6-E73E85D3E122}"/>
              </a:ext>
            </a:extLst>
          </p:cNvPr>
          <p:cNvSpPr txBox="1"/>
          <p:nvPr/>
        </p:nvSpPr>
        <p:spPr>
          <a:xfrm>
            <a:off x="3904840" y="1239689"/>
            <a:ext cx="32239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7931E"/>
                </a:solidFill>
                <a:effectLst/>
                <a:uLnTx/>
                <a:uFillTx/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GOAL: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"/>
                <a:ea typeface="Open Sans ExtraBold" pitchFamily="2" charset="0"/>
                <a:cs typeface="Open Sans ExtraBold" pitchFamily="2" charset="0"/>
              </a:rPr>
              <a:t>Translating promising technologies and biological signals into reliable, accessible tools for defined contexts of use in PD clinical trials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8EBD0C-7553-A9A7-5D63-E3A77A73CCC8}"/>
              </a:ext>
            </a:extLst>
          </p:cNvPr>
          <p:cNvCxnSpPr/>
          <p:nvPr/>
        </p:nvCxnSpPr>
        <p:spPr>
          <a:xfrm>
            <a:off x="3688080" y="1319039"/>
            <a:ext cx="0" cy="17289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4DBFC6E-F73E-C502-646E-9D6372EA8765}"/>
              </a:ext>
            </a:extLst>
          </p:cNvPr>
          <p:cNvGrpSpPr/>
          <p:nvPr/>
        </p:nvGrpSpPr>
        <p:grpSpPr>
          <a:xfrm>
            <a:off x="831982" y="3512577"/>
            <a:ext cx="5857287" cy="1252800"/>
            <a:chOff x="842042" y="3511307"/>
            <a:chExt cx="5857287" cy="12528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548339A-5C81-8CC4-0B60-820BDB79D84C}"/>
                </a:ext>
              </a:extLst>
            </p:cNvPr>
            <p:cNvSpPr/>
            <p:nvPr/>
          </p:nvSpPr>
          <p:spPr>
            <a:xfrm>
              <a:off x="3303197" y="3511307"/>
              <a:ext cx="1252800" cy="125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F814884-695D-C747-C8F7-CD025F509ED1}"/>
                </a:ext>
              </a:extLst>
            </p:cNvPr>
            <p:cNvSpPr/>
            <p:nvPr/>
          </p:nvSpPr>
          <p:spPr>
            <a:xfrm>
              <a:off x="5446529" y="3511307"/>
              <a:ext cx="1252800" cy="125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C2AC7A9-6FDB-5E18-DED7-E974EAA35DA8}"/>
                </a:ext>
              </a:extLst>
            </p:cNvPr>
            <p:cNvSpPr/>
            <p:nvPr/>
          </p:nvSpPr>
          <p:spPr>
            <a:xfrm>
              <a:off x="842042" y="3511307"/>
              <a:ext cx="1252800" cy="125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31E03E6-58B9-2A83-F010-5511DADF654E}"/>
              </a:ext>
            </a:extLst>
          </p:cNvPr>
          <p:cNvSpPr txBox="1"/>
          <p:nvPr/>
        </p:nvSpPr>
        <p:spPr>
          <a:xfrm>
            <a:off x="2806536" y="4884450"/>
            <a:ext cx="21903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"/>
                <a:ea typeface="Open Sans ExtraBold" pitchFamily="2" charset="0"/>
                <a:cs typeface="Open Sans ExtraBold" pitchFamily="2" charset="0"/>
              </a:rPr>
              <a:t>Map and measure disease-driving pathways underlying PD heterogeneity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A6D7E9-3C1A-D794-9CD1-E22A9250A8B3}"/>
              </a:ext>
            </a:extLst>
          </p:cNvPr>
          <p:cNvSpPr txBox="1"/>
          <p:nvPr/>
        </p:nvSpPr>
        <p:spPr>
          <a:xfrm>
            <a:off x="300335" y="4872676"/>
            <a:ext cx="23160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B5D70"/>
                </a:solidFill>
                <a:effectLst/>
                <a:uLnTx/>
                <a:uFillTx/>
                <a:latin typeface="Open Sans"/>
                <a:ea typeface="Open Sans ExtraBold" pitchFamily="2" charset="0"/>
                <a:cs typeface="Open Sans ExtraBold" pitchFamily="2" charset="0"/>
              </a:rPr>
              <a:t>Develop, validate, and scale fit-for-purpose drug development tools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BEEC37-1607-D276-0863-A033AC424A37}"/>
              </a:ext>
            </a:extLst>
          </p:cNvPr>
          <p:cNvSpPr txBox="1"/>
          <p:nvPr/>
        </p:nvSpPr>
        <p:spPr>
          <a:xfrm>
            <a:off x="5187030" y="4876741"/>
            <a:ext cx="18233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A5D70"/>
                </a:solidFill>
                <a:effectLst/>
                <a:uLnTx/>
                <a:uFillTx/>
                <a:latin typeface="Open Sans"/>
                <a:ea typeface="Open Sans ExtraBold" pitchFamily="2" charset="0"/>
                <a:cs typeface="Open Sans ExtraBold" pitchFamily="2" charset="0"/>
              </a:rPr>
              <a:t>Characterize clinical biomarker signatures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A5D70"/>
              </a:solidFill>
              <a:effectLst/>
              <a:uLnTx/>
              <a:uFillTx/>
              <a:latin typeface="Open Sans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0BE5F6E-3229-3D7C-11BB-6DE629509A7D}"/>
              </a:ext>
            </a:extLst>
          </p:cNvPr>
          <p:cNvSpPr/>
          <p:nvPr/>
        </p:nvSpPr>
        <p:spPr>
          <a:xfrm flipH="1">
            <a:off x="7725313" y="242939"/>
            <a:ext cx="4152380" cy="2861849"/>
          </a:xfrm>
          <a:prstGeom prst="roundRect">
            <a:avLst/>
          </a:prstGeom>
          <a:solidFill>
            <a:srgbClr val="FEF9E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5034370-6AE3-A28A-F764-7F24C7B5B6DD}"/>
              </a:ext>
            </a:extLst>
          </p:cNvPr>
          <p:cNvSpPr/>
          <p:nvPr/>
        </p:nvSpPr>
        <p:spPr>
          <a:xfrm>
            <a:off x="7698110" y="3240575"/>
            <a:ext cx="4152381" cy="2861849"/>
          </a:xfrm>
          <a:prstGeom prst="roundRect">
            <a:avLst/>
          </a:prstGeom>
          <a:solidFill>
            <a:srgbClr val="FEF9E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33E3DE3-9191-917D-AAA8-53A20A1AB27A}"/>
              </a:ext>
            </a:extLst>
          </p:cNvPr>
          <p:cNvGrpSpPr/>
          <p:nvPr/>
        </p:nvGrpSpPr>
        <p:grpSpPr>
          <a:xfrm>
            <a:off x="7823448" y="298261"/>
            <a:ext cx="3953360" cy="2769989"/>
            <a:chOff x="7884461" y="221921"/>
            <a:chExt cx="3953360" cy="276998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B7811F-FBFE-D7B0-38E3-8BE1AA0637D9}"/>
                </a:ext>
              </a:extLst>
            </p:cNvPr>
            <p:cNvSpPr txBox="1"/>
            <p:nvPr/>
          </p:nvSpPr>
          <p:spPr>
            <a:xfrm>
              <a:off x="7939287" y="221921"/>
              <a:ext cx="3898534" cy="276998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marL="91440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  <a:t>Accelerating Drug Development Tools Toward Clinical Adoption</a:t>
              </a:r>
              <a:b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</a:b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 ExtraBold"/>
                <a:ea typeface="+mn-ea"/>
                <a:cs typeface="+mn-cs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Evaluate and quantify target engagement &amp; disease pathology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Validate, standardize, and scale assays &amp; tools for clinical adoption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Define context of use for drug development tools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6A07C85-8240-362E-5301-FA14F7DBD15C}"/>
                </a:ext>
              </a:extLst>
            </p:cNvPr>
            <p:cNvCxnSpPr/>
            <p:nvPr/>
          </p:nvCxnSpPr>
          <p:spPr>
            <a:xfrm>
              <a:off x="7884461" y="1564070"/>
              <a:ext cx="37983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957880C-1715-494A-B3DD-A1BB2A105613}"/>
                </a:ext>
              </a:extLst>
            </p:cNvPr>
            <p:cNvSpPr/>
            <p:nvPr/>
          </p:nvSpPr>
          <p:spPr>
            <a:xfrm>
              <a:off x="7968630" y="369566"/>
              <a:ext cx="857059" cy="862169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DF0DBB8-4235-E76B-CF53-7F0554853116}"/>
              </a:ext>
            </a:extLst>
          </p:cNvPr>
          <p:cNvGrpSpPr/>
          <p:nvPr/>
        </p:nvGrpSpPr>
        <p:grpSpPr>
          <a:xfrm>
            <a:off x="7900932" y="3367696"/>
            <a:ext cx="3798392" cy="2708434"/>
            <a:chOff x="7898340" y="3408743"/>
            <a:chExt cx="3798392" cy="27084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A0155F-F5D9-33F1-5093-51FA7089D945}"/>
                </a:ext>
              </a:extLst>
            </p:cNvPr>
            <p:cNvSpPr txBox="1"/>
            <p:nvPr/>
          </p:nvSpPr>
          <p:spPr>
            <a:xfrm>
              <a:off x="7898340" y="3408743"/>
              <a:ext cx="3798392" cy="2708434"/>
            </a:xfrm>
            <a:prstGeom prst="rect">
              <a:avLst/>
            </a:prstGeom>
            <a:noFill/>
            <a:ln w="22225">
              <a:noFill/>
            </a:ln>
          </p:spPr>
          <p:txBody>
            <a:bodyPr wrap="square" rtlCol="0">
              <a:spAutoFit/>
            </a:bodyPr>
            <a:lstStyle/>
            <a:p>
              <a:pPr marL="914400" marR="0" lvl="2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  <a:t>Characterizing Clinical Biomarker Signatures and Underlying Disease Biology</a:t>
              </a: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</a:b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Integrate biomarker data with clinical, genetic, fluid, and imaging measures to identify disease signatures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73C49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Apply novel approaches and advanced analytics to map and measure disease-driving pathways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466DD41-79F2-D748-6983-E08800AAE6FB}"/>
                </a:ext>
              </a:extLst>
            </p:cNvPr>
            <p:cNvCxnSpPr/>
            <p:nvPr/>
          </p:nvCxnSpPr>
          <p:spPr>
            <a:xfrm>
              <a:off x="7898340" y="4610891"/>
              <a:ext cx="37983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Graphic 17" descr="Connections with solid fill">
            <a:extLst>
              <a:ext uri="{FF2B5EF4-FFF2-40B4-BE49-F238E27FC236}">
                <a16:creationId xmlns:a16="http://schemas.microsoft.com/office/drawing/2014/main" id="{D0964EA7-DBB8-19C9-13A5-098A668955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3582" y="3640865"/>
            <a:ext cx="987168" cy="987168"/>
          </a:xfrm>
          <a:prstGeom prst="rect">
            <a:avLst/>
          </a:prstGeom>
        </p:spPr>
      </p:pic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B2E96995-24FA-218F-A638-817651FA7D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2337" y="3661225"/>
            <a:ext cx="914400" cy="914400"/>
          </a:xfrm>
          <a:prstGeom prst="rect">
            <a:avLst/>
          </a:prstGeom>
        </p:spPr>
      </p:pic>
      <p:pic>
        <p:nvPicPr>
          <p:cNvPr id="28" name="Graphic 27" descr="Business Growth with solid fill">
            <a:extLst>
              <a:ext uri="{FF2B5EF4-FFF2-40B4-BE49-F238E27FC236}">
                <a16:creationId xmlns:a16="http://schemas.microsoft.com/office/drawing/2014/main" id="{15B44BE9-7798-53AE-B143-E6C8EBA175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8100" y="3610748"/>
            <a:ext cx="1047402" cy="1047402"/>
          </a:xfrm>
          <a:prstGeom prst="rect">
            <a:avLst/>
          </a:prstGeom>
        </p:spPr>
      </p:pic>
      <p:pic>
        <p:nvPicPr>
          <p:cNvPr id="40" name="Graphic 39" descr="Target Audience with solid fill">
            <a:extLst>
              <a:ext uri="{FF2B5EF4-FFF2-40B4-BE49-F238E27FC236}">
                <a16:creationId xmlns:a16="http://schemas.microsoft.com/office/drawing/2014/main" id="{EB21404D-2CFC-48F2-6E97-5B4522E11F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80447" y="507209"/>
            <a:ext cx="733699" cy="733699"/>
          </a:xfrm>
          <a:prstGeom prst="rect">
            <a:avLst/>
          </a:prstGeom>
        </p:spPr>
      </p:pic>
      <p:sp>
        <p:nvSpPr>
          <p:cNvPr id="55" name="Oval 54">
            <a:extLst>
              <a:ext uri="{FF2B5EF4-FFF2-40B4-BE49-F238E27FC236}">
                <a16:creationId xmlns:a16="http://schemas.microsoft.com/office/drawing/2014/main" id="{DD55D575-EDD5-118D-596B-2F1A24308948}"/>
              </a:ext>
            </a:extLst>
          </p:cNvPr>
          <p:cNvSpPr/>
          <p:nvPr/>
        </p:nvSpPr>
        <p:spPr>
          <a:xfrm>
            <a:off x="7907617" y="3488442"/>
            <a:ext cx="857059" cy="862169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172DDC0D-28A3-DAD8-7239-044F0655D2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07417" y="3558015"/>
            <a:ext cx="708543" cy="7085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408A70-B288-FA56-1FE8-FF99C47BE6C7}"/>
              </a:ext>
            </a:extLst>
          </p:cNvPr>
          <p:cNvSpPr txBox="1"/>
          <p:nvPr/>
        </p:nvSpPr>
        <p:spPr>
          <a:xfrm>
            <a:off x="4836966" y="184296"/>
            <a:ext cx="1703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Program Live November 5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th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273C49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97B39-478B-5B01-4553-71A6CF9E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1186" y="0"/>
            <a:ext cx="1042391" cy="104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111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ight Slide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ght Slide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Light Slides">
  <a:themeElements>
    <a:clrScheme name="MJFF">
      <a:dk1>
        <a:srgbClr val="273C49"/>
      </a:dk1>
      <a:lt1>
        <a:srgbClr val="FFFFFF"/>
      </a:lt1>
      <a:dk2>
        <a:srgbClr val="3B5D70"/>
      </a:dk2>
      <a:lt2>
        <a:srgbClr val="FFECCE"/>
      </a:lt2>
      <a:accent1>
        <a:srgbClr val="F7931E"/>
      </a:accent1>
      <a:accent2>
        <a:srgbClr val="3B5D70"/>
      </a:accent2>
      <a:accent3>
        <a:srgbClr val="FFECCE"/>
      </a:accent3>
      <a:accent4>
        <a:srgbClr val="43B3DD"/>
      </a:accent4>
      <a:accent5>
        <a:srgbClr val="F9D249"/>
      </a:accent5>
      <a:accent6>
        <a:srgbClr val="DDE6EB"/>
      </a:accent6>
      <a:hlink>
        <a:srgbClr val="3B5D70"/>
      </a:hlink>
      <a:folHlink>
        <a:srgbClr val="3B5D70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JFF-PPT-template-build-v2a" id="{DC59B6A5-8E23-6948-AABE-27D9979E2DFC}" vid="{589AE55B-77F6-5B47-994F-1D13BD0F325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C654A2AA729843A8F557D30881786A" ma:contentTypeVersion="16" ma:contentTypeDescription="Create a new document." ma:contentTypeScope="" ma:versionID="2400d342de67893d8e03960117ce3a1f">
  <xsd:schema xmlns:xsd="http://www.w3.org/2001/XMLSchema" xmlns:xs="http://www.w3.org/2001/XMLSchema" xmlns:p="http://schemas.microsoft.com/office/2006/metadata/properties" xmlns:ns2="bbcbdd6c-5e78-4891-b0f2-89625722f7c0" xmlns:ns3="7d1600b0-2007-41e3-9c95-51bb267ac29f" targetNamespace="http://schemas.microsoft.com/office/2006/metadata/properties" ma:root="true" ma:fieldsID="5b6a8ea2308dbeec38f2c5593d68d4fa" ns2:_="" ns3:_="">
    <xsd:import namespace="bbcbdd6c-5e78-4891-b0f2-89625722f7c0"/>
    <xsd:import namespace="7d1600b0-2007-41e3-9c95-51bb267ac2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bdd6c-5e78-4891-b0f2-89625722f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81d44df-f452-49a1-a671-374e535529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600b0-2007-41e3-9c95-51bb267ac29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db50350-7c44-4d8e-a81a-ccabb4682e6c}" ma:internalName="TaxCatchAll" ma:showField="CatchAllData" ma:web="7d1600b0-2007-41e3-9c95-51bb267ac2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1600b0-2007-41e3-9c95-51bb267ac29f" xsi:nil="true"/>
    <lcf76f155ced4ddcb4097134ff3c332f xmlns="bbcbdd6c-5e78-4891-b0f2-89625722f7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5143CBD-E091-44E9-BD39-39DAE05F71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cbdd6c-5e78-4891-b0f2-89625722f7c0"/>
    <ds:schemaRef ds:uri="7d1600b0-2007-41e3-9c95-51bb267ac2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F75C82-14D1-4849-B351-20A30B7E67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AD75C1-FA9C-4CC3-8F35-9EC3E9095A0D}">
  <ds:schemaRefs>
    <ds:schemaRef ds:uri="267e0336-9f3e-4077-9bac-116707518a91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fe755218-8321-401b-94a1-c83fa487f659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7d1600b0-2007-41e3-9c95-51bb267ac29f"/>
    <ds:schemaRef ds:uri="bbcbdd6c-5e78-4891-b0f2-89625722f7c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1501</Words>
  <Application>Microsoft Office PowerPoint</Application>
  <PresentationFormat>Widescreen</PresentationFormat>
  <Paragraphs>317</Paragraphs>
  <Slides>13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Covers</vt:lpstr>
      <vt:lpstr>1_Light Slides</vt:lpstr>
      <vt:lpstr>Light Slides</vt:lpstr>
      <vt:lpstr>Office Theme</vt:lpstr>
      <vt:lpstr>1_Office Theme</vt:lpstr>
      <vt:lpstr>2_Light Slides</vt:lpstr>
      <vt:lpstr>MJFF Biomarker Toolkits &amp; Resources</vt:lpstr>
      <vt:lpstr>PowerPoint Presentation</vt:lpstr>
      <vt:lpstr>Our goals: advancing assays &amp; sharing resources across the field</vt:lpstr>
      <vt:lpstr>Previous biomarker reports</vt:lpstr>
      <vt:lpstr>Current efforts</vt:lpstr>
      <vt:lpstr>PowerPoint Presentation</vt:lpstr>
      <vt:lpstr>Our goals: advancing assays &amp; sharing resources across the field</vt:lpstr>
      <vt:lpstr>PowerPoint Presentation</vt:lpstr>
      <vt:lpstr>PowerPoint Presentation</vt:lpstr>
      <vt:lpstr>PowerPoint Presentation</vt:lpstr>
      <vt:lpstr>PowerPoint Presentation</vt:lpstr>
      <vt:lpstr>Decision Enabling Biomarkers for Therapeutic Development </vt:lpstr>
      <vt:lpstr>Biomarker Innovation and Advancement Program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Ariana Farrand (she/her)</dc:creator>
  <cp:lastModifiedBy>Ariana Farrand (she/her)</cp:lastModifiedBy>
  <cp:revision>2</cp:revision>
  <dcterms:created xsi:type="dcterms:W3CDTF">2026-09-10T19:16:37Z</dcterms:created>
  <dcterms:modified xsi:type="dcterms:W3CDTF">2026-10-13T21:59:47Z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0x010100A6C654A2AA729843A8F557D30881786A</vt:lpwstr>
  </property>
  <property fmtid="{D5CDD505-2E9C-101B-9397-08002B2CF9AE}" pid="3" name="MediaServiceImageTags">
    <vt:lpwstr/>
  </property>
</Properties>
</file>