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1" r:id="rId1"/>
  </p:sldMasterIdLst>
  <p:notesMasterIdLst>
    <p:notesMasterId r:id="rId11"/>
  </p:notesMasterIdLst>
  <p:handoutMasterIdLst>
    <p:handoutMasterId r:id="rId12"/>
  </p:handoutMasterIdLst>
  <p:sldIdLst>
    <p:sldId id="258" r:id="rId2"/>
    <p:sldId id="257" r:id="rId3"/>
    <p:sldId id="259" r:id="rId4"/>
    <p:sldId id="260" r:id="rId5"/>
    <p:sldId id="261" r:id="rId6"/>
    <p:sldId id="268" r:id="rId7"/>
    <p:sldId id="262" r:id="rId8"/>
    <p:sldId id="263" r:id="rId9"/>
    <p:sldId id="266" r:id="rId10"/>
  </p:sldIdLst>
  <p:sldSz cx="9144000" cy="6858000" type="screen4x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h Berk" initials="SB" lastIdx="8" clrIdx="0">
    <p:extLst>
      <p:ext uri="{19B8F6BF-5375-455C-9EA6-DF929625EA0E}">
        <p15:presenceInfo xmlns:p15="http://schemas.microsoft.com/office/powerpoint/2012/main" userId="S-1-5-21-432888231-871340788-1829003017-6651" providerId="AD"/>
      </p:ext>
    </p:extLst>
  </p:cmAuthor>
  <p:cmAuthor id="2" name="Kristin Demafeliz" initials="KD" lastIdx="1" clrIdx="1">
    <p:extLst>
      <p:ext uri="{19B8F6BF-5375-455C-9EA6-DF929625EA0E}">
        <p15:presenceInfo xmlns:p15="http://schemas.microsoft.com/office/powerpoint/2012/main" userId="S-1-5-21-432888231-871340788-1829003017-668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5A71"/>
    <a:srgbClr val="F794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62042" autoAdjust="0"/>
  </p:normalViewPr>
  <p:slideViewPr>
    <p:cSldViewPr snapToGrid="0">
      <p:cViewPr>
        <p:scale>
          <a:sx n="60" d="100"/>
          <a:sy n="60" d="100"/>
        </p:scale>
        <p:origin x="2004" y="4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70" d="100"/>
          <a:sy n="70" d="100"/>
        </p:scale>
        <p:origin x="178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5180013" y="0"/>
            <a:ext cx="3962400" cy="344488"/>
          </a:xfrm>
          <a:prstGeom prst="rect">
            <a:avLst/>
          </a:prstGeom>
        </p:spPr>
        <p:txBody>
          <a:bodyPr vert="horz" lIns="91440" tIns="45720" rIns="91440" bIns="45720" rtlCol="0"/>
          <a:lstStyle>
            <a:lvl1pPr algn="r">
              <a:defRPr sz="1200"/>
            </a:lvl1pPr>
          </a:lstStyle>
          <a:p>
            <a:fld id="{DE7C40BD-FA28-4EC4-B749-BD00EB864BA1}" type="datetimeFigureOut">
              <a:rPr lang="en-US" smtClean="0"/>
              <a:t>3/14/2018</a:t>
            </a:fld>
            <a:endParaRPr lang="en-US" dirty="0"/>
          </a:p>
        </p:txBody>
      </p:sp>
      <p:sp>
        <p:nvSpPr>
          <p:cNvPr id="4" name="Footer Placeholder 3"/>
          <p:cNvSpPr>
            <a:spLocks noGrp="1"/>
          </p:cNvSpPr>
          <p:nvPr>
            <p:ph type="ftr" sz="quarter" idx="2"/>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5180013" y="6513513"/>
            <a:ext cx="3962400" cy="344487"/>
          </a:xfrm>
          <a:prstGeom prst="rect">
            <a:avLst/>
          </a:prstGeom>
        </p:spPr>
        <p:txBody>
          <a:bodyPr vert="horz" lIns="91440" tIns="45720" rIns="91440" bIns="45720" rtlCol="0" anchor="b"/>
          <a:lstStyle>
            <a:lvl1pPr algn="r">
              <a:defRPr sz="1200"/>
            </a:lvl1pPr>
          </a:lstStyle>
          <a:p>
            <a:fld id="{0693E728-8610-4FDB-B837-9260D98051E5}" type="slidenum">
              <a:rPr lang="en-US" smtClean="0"/>
              <a:t>‹#›</a:t>
            </a:fld>
            <a:endParaRPr lang="en-US" dirty="0"/>
          </a:p>
        </p:txBody>
      </p:sp>
    </p:spTree>
    <p:extLst>
      <p:ext uri="{BB962C8B-B14F-4D97-AF65-F5344CB8AC3E}">
        <p14:creationId xmlns:p14="http://schemas.microsoft.com/office/powerpoint/2010/main" val="2126166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91189D6F-07DD-4563-B1D2-5FD1A30759AF}" type="slidenum">
              <a:rPr lang="en-US" smtClean="0"/>
              <a:t>‹#›</a:t>
            </a:fld>
            <a:endParaRPr lang="en-US" dirty="0"/>
          </a:p>
        </p:txBody>
      </p:sp>
    </p:spTree>
    <p:extLst>
      <p:ext uri="{BB962C8B-B14F-4D97-AF65-F5344CB8AC3E}">
        <p14:creationId xmlns:p14="http://schemas.microsoft.com/office/powerpoint/2010/main" val="209726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u="sng" dirty="0" smtClean="0"/>
              <a:t>Slide description</a:t>
            </a:r>
            <a:r>
              <a:rPr lang="en-US" dirty="0" smtClean="0"/>
              <a:t>: This is an opening slide for a webinar. </a:t>
            </a:r>
            <a:r>
              <a:rPr lang="en-US" dirty="0" smtClean="0"/>
              <a:t>Open a webinar</a:t>
            </a:r>
            <a:r>
              <a:rPr lang="en-US" baseline="0" dirty="0" smtClean="0"/>
              <a:t> at least </a:t>
            </a:r>
            <a:r>
              <a:rPr lang="en-US" dirty="0" smtClean="0"/>
              <a:t>15 </a:t>
            </a:r>
            <a:r>
              <a:rPr lang="en-US" dirty="0" smtClean="0"/>
              <a:t>minutes prior to the start time for registrants to </a:t>
            </a:r>
            <a:r>
              <a:rPr lang="en-US" dirty="0" smtClean="0"/>
              <a:t>join and familiarize themselves with the platform. </a:t>
            </a:r>
            <a:r>
              <a:rPr lang="en-US" dirty="0" smtClean="0"/>
              <a:t>Display</a:t>
            </a:r>
            <a:r>
              <a:rPr lang="en-US" baseline="0" dirty="0" smtClean="0"/>
              <a:t> this slide prior to the start of the webinar to allow attendees to learn to navigate the webinar platform. Include any helpful troubleshooting tips and consider providing a technical support number.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For a retention webinar, consult with your ethical review board to determine whether study participants should refrain from using their real name.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Be sure to set expectations upfront about the Q&amp;A session. Explain what questions cannot be answered, such as questions about personal medical care or study results if the study is still ongoing.</a:t>
            </a:r>
          </a:p>
          <a:p>
            <a:endParaRPr lang="en-US" baseline="0" dirty="0" smtClean="0"/>
          </a:p>
          <a:p>
            <a:r>
              <a:rPr lang="en-US" u="sng" baseline="0" dirty="0" smtClean="0"/>
              <a:t>Moderator Script</a:t>
            </a:r>
            <a:r>
              <a:rPr lang="en-US" baseline="0" dirty="0" smtClean="0"/>
              <a:t>:</a:t>
            </a:r>
          </a:p>
          <a:p>
            <a:endParaRPr lang="en-US" baseline="0" dirty="0" smtClean="0"/>
          </a:p>
          <a:p>
            <a:r>
              <a:rPr lang="en-US" baseline="0" dirty="0" smtClean="0"/>
              <a:t>“Hello everyone, and thank you for joining the &lt;INSERT STUDY NAME&gt; Study webinar.    </a:t>
            </a:r>
          </a:p>
          <a:p>
            <a:endParaRPr lang="en-US" baseline="0" dirty="0" smtClean="0"/>
          </a:p>
          <a:p>
            <a:r>
              <a:rPr lang="en-US" baseline="0" dirty="0" smtClean="0"/>
              <a:t>My name is &lt;INSERT MODERATOR’S FULL NAME&gt; and </a:t>
            </a:r>
            <a:r>
              <a:rPr lang="en-US" baseline="0" dirty="0" smtClean="0"/>
              <a:t>I’m &lt;INSERT ROLE ON STUDY&gt;. I’m happy </a:t>
            </a:r>
            <a:r>
              <a:rPr lang="en-US" baseline="0" dirty="0" smtClean="0"/>
              <a:t>to be moderating today’s webinar.</a:t>
            </a:r>
          </a:p>
          <a:p>
            <a:endParaRPr lang="en-US" baseline="0" dirty="0" smtClean="0"/>
          </a:p>
          <a:p>
            <a:r>
              <a:rPr lang="en-US" baseline="0" dirty="0" smtClean="0"/>
              <a:t>Before we begin, I’d like to go over a few items so you know how to participate in today’s webinar. </a:t>
            </a:r>
          </a:p>
          <a:p>
            <a:endParaRPr lang="en-US" baseline="0" dirty="0" smtClean="0"/>
          </a:p>
          <a:p>
            <a:pPr marL="628650" lvl="1" indent="-171450">
              <a:buFont typeface="Arial" panose="020B0604020202020204" pitchFamily="34" charset="0"/>
              <a:buChar char="•"/>
            </a:pPr>
            <a:r>
              <a:rPr lang="en-US" baseline="0" dirty="0" smtClean="0"/>
              <a:t>If the slides don’t advance or your sound drops, refresh or reload your screen by clicking on the refresh button on the top of your screen. If you continue experiencing technical difficulties, please call the </a:t>
            </a:r>
            <a:r>
              <a:rPr lang="en-US" baseline="0" dirty="0" smtClean="0"/>
              <a:t>technical support </a:t>
            </a:r>
            <a:r>
              <a:rPr lang="en-US" baseline="0" dirty="0" smtClean="0"/>
              <a:t>team at </a:t>
            </a:r>
            <a:r>
              <a:rPr lang="en-US" baseline="0" dirty="0" smtClean="0"/>
              <a:t>&lt;INSERT NUMBER&gt; for </a:t>
            </a:r>
            <a:r>
              <a:rPr lang="en-US" baseline="0" dirty="0" smtClean="0"/>
              <a:t>assistance.</a:t>
            </a:r>
          </a:p>
          <a:p>
            <a:pPr marL="628650" lvl="1" indent="-171450">
              <a:buFont typeface="Arial" panose="020B0604020202020204" pitchFamily="34" charset="0"/>
              <a:buChar char="•"/>
            </a:pPr>
            <a:endParaRPr lang="en-US" baseline="0" dirty="0" smtClean="0"/>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You will have the opportunity to submit questions to today’s speakers by typing your questions into the Q&amp;A </a:t>
            </a:r>
            <a:r>
              <a:rPr lang="en-US" baseline="0" dirty="0" smtClean="0"/>
              <a:t>box </a:t>
            </a:r>
            <a:r>
              <a:rPr lang="en-US" baseline="0" dirty="0" smtClean="0"/>
              <a:t>of the control panel.  You may send in your questions at any time during the webinar. In addition to questions submitted before the webinar, we will collect questions submitted during the webinar and address as many as possible during the Q&amp;A session at the end of today’s presentation. Please be aware that we cannot answer questions about your personal medical care. Please also note that this is an on-going study and findings from the study are not yet available.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aseline="0" dirty="0" smtClean="0"/>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Please note this webinar will be recorded to make available for </a:t>
            </a:r>
            <a:r>
              <a:rPr lang="en-US" baseline="0" dirty="0" smtClean="0"/>
              <a:t>download for individuals who could not attend today and future listening. </a:t>
            </a:r>
            <a:endParaRPr lang="en-US" baseline="0" dirty="0" smtClean="0"/>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aseline="0" dirty="0" smtClean="0"/>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Lastly, in order to protect your privacy as an attendee who may be participating in the &lt;INSERT STUDY NAME&gt; study, we ask that all attendees refrain from using their real name.</a:t>
            </a:r>
          </a:p>
          <a:p>
            <a:pPr marL="628650" lvl="1" indent="-171450">
              <a:buFont typeface="Arial" panose="020B0604020202020204" pitchFamily="34" charset="0"/>
              <a:buChar cha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dirty="0" smtClean="0">
                <a:solidFill>
                  <a:srgbClr val="FF0000"/>
                </a:solidFill>
              </a:rPr>
              <a:t>*BEGIN RECORDING*</a:t>
            </a:r>
            <a:endParaRPr lang="en-US" b="1" dirty="0" smtClean="0">
              <a:solidFill>
                <a:srgbClr val="FF0000"/>
              </a:solidFill>
            </a:endParaRPr>
          </a:p>
          <a:p>
            <a:endParaRPr lang="en-US" baseline="0" dirty="0" smtClean="0"/>
          </a:p>
          <a:p>
            <a:r>
              <a:rPr lang="en-US" i="1" dirty="0" smtClean="0"/>
              <a:t>Transition</a:t>
            </a:r>
            <a:r>
              <a:rPr lang="en-US" i="1" baseline="0" dirty="0" smtClean="0"/>
              <a:t>: </a:t>
            </a:r>
            <a:r>
              <a:rPr lang="en-US" i="0" dirty="0" smtClean="0"/>
              <a:t>Now</a:t>
            </a:r>
            <a:r>
              <a:rPr lang="en-US" dirty="0" smtClean="0"/>
              <a:t> </a:t>
            </a:r>
            <a:r>
              <a:rPr lang="en-US" baseline="0" dirty="0" smtClean="0"/>
              <a:t>let’s begin today’s discussion.”</a:t>
            </a:r>
            <a:endParaRPr lang="en-US" dirty="0"/>
          </a:p>
        </p:txBody>
      </p:sp>
      <p:sp>
        <p:nvSpPr>
          <p:cNvPr id="4" name="Slide Number Placeholder 3"/>
          <p:cNvSpPr>
            <a:spLocks noGrp="1"/>
          </p:cNvSpPr>
          <p:nvPr>
            <p:ph type="sldNum" sz="quarter" idx="10"/>
          </p:nvPr>
        </p:nvSpPr>
        <p:spPr/>
        <p:txBody>
          <a:bodyPr/>
          <a:lstStyle/>
          <a:p>
            <a:fld id="{91189D6F-07DD-4563-B1D2-5FD1A30759AF}" type="slidenum">
              <a:rPr lang="en-US" smtClean="0"/>
              <a:t>1</a:t>
            </a:fld>
            <a:endParaRPr lang="en-US" dirty="0"/>
          </a:p>
        </p:txBody>
      </p:sp>
    </p:spTree>
    <p:extLst>
      <p:ext uri="{BB962C8B-B14F-4D97-AF65-F5344CB8AC3E}">
        <p14:creationId xmlns:p14="http://schemas.microsoft.com/office/powerpoint/2010/main" val="1571717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Slide description</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This is an agenda slide for the webinar. Provide attendees with an overview of what will be discussed. The above slide contains a sample agenda for a </a:t>
            </a:r>
            <a:r>
              <a:rPr kumimoji="0" lang="en-US" sz="1200" b="1" i="0" u="none" strike="noStrike" kern="1200" cap="none" spc="0" normalizeH="0" baseline="0" noProof="0" dirty="0" smtClean="0">
                <a:ln>
                  <a:noFill/>
                </a:ln>
                <a:solidFill>
                  <a:prstClr val="black"/>
                </a:solidFill>
                <a:effectLst/>
                <a:uLnTx/>
                <a:uFillTx/>
                <a:latin typeface="+mn-lt"/>
                <a:ea typeface="+mn-ea"/>
                <a:cs typeface="+mn-cs"/>
              </a:rPr>
              <a:t>retention webinar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to inform study participants about the completion of an important study milestone (i.e. recruitment complete, interim analysis, etc.) and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encourage continued participation in the study. </a:t>
            </a: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Moderator script</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“Today we’ll review the goal of this study and explain what progress has been made toward that goal. We’ll also spend some time reviewing some important study reminders. Then we’ll discuss why every participant’s commitment to the study is important to achieving the study’s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end objective</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Lastly, we will answer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some of those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pre-submitted questions and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some questions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submitted during the webinar.”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1200" cap="none" spc="0" normalizeH="0" baseline="0" noProof="0" dirty="0" smtClean="0">
                <a:ln>
                  <a:noFill/>
                </a:ln>
                <a:solidFill>
                  <a:prstClr val="black"/>
                </a:solidFill>
                <a:effectLst/>
                <a:uLnTx/>
                <a:uFillTx/>
                <a:latin typeface="+mn-lt"/>
                <a:ea typeface="+mn-ea"/>
                <a:cs typeface="+mn-cs"/>
              </a:rPr>
              <a:t>Transition: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Now, let’s meet the members of the study team who are joining me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on the webinar today</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p:txBody>
      </p:sp>
      <p:sp>
        <p:nvSpPr>
          <p:cNvPr id="4" name="Slide Number Placeholder 3"/>
          <p:cNvSpPr>
            <a:spLocks noGrp="1"/>
          </p:cNvSpPr>
          <p:nvPr>
            <p:ph type="sldNum" sz="quarter" idx="10"/>
          </p:nvPr>
        </p:nvSpPr>
        <p:spPr/>
        <p:txBody>
          <a:bodyPr/>
          <a:lstStyle/>
          <a:p>
            <a:fld id="{91189D6F-07DD-4563-B1D2-5FD1A30759AF}" type="slidenum">
              <a:rPr lang="en-US" smtClean="0"/>
              <a:t>2</a:t>
            </a:fld>
            <a:endParaRPr lang="en-US" dirty="0"/>
          </a:p>
        </p:txBody>
      </p:sp>
    </p:spTree>
    <p:extLst>
      <p:ext uri="{BB962C8B-B14F-4D97-AF65-F5344CB8AC3E}">
        <p14:creationId xmlns:p14="http://schemas.microsoft.com/office/powerpoint/2010/main" val="20827641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smtClean="0"/>
              <a:t>Slide Description</a:t>
            </a:r>
            <a:r>
              <a:rPr lang="en-US" dirty="0" smtClean="0"/>
              <a:t>: This is a speakers</a:t>
            </a:r>
            <a:r>
              <a:rPr lang="en-US" baseline="0" dirty="0" smtClean="0"/>
              <a:t> slide to introduce attendees to all the individuals who will be on the call. Include a photo of each speaker and note their role in the study. Be sure the study’s principal investigator joins the call.</a:t>
            </a:r>
          </a:p>
          <a:p>
            <a:endParaRPr lang="en-US" baseline="0" dirty="0" smtClean="0"/>
          </a:p>
          <a:p>
            <a:r>
              <a:rPr lang="en-US" u="sng" baseline="0" dirty="0" smtClean="0"/>
              <a:t>Moderator script</a:t>
            </a:r>
            <a:r>
              <a:rPr lang="en-US" baseline="0" dirty="0" smtClean="0"/>
              <a:t>:</a:t>
            </a:r>
          </a:p>
          <a:p>
            <a:endParaRPr lang="en-US" baseline="0" dirty="0" smtClean="0"/>
          </a:p>
          <a:p>
            <a:r>
              <a:rPr lang="en-US" u="sng" baseline="0" dirty="0" smtClean="0"/>
              <a:t>Moderator</a:t>
            </a:r>
            <a:r>
              <a:rPr lang="en-US" baseline="0" dirty="0" smtClean="0"/>
              <a:t>: “As I mentioned my name is &lt;INSERT NAME&gt; and I’m the &lt;INSERT STUDY ROLE&gt; on the &lt;INSERT STUDY NAME&gt; study. As &lt;INSERT STUDY ROLE&gt;, I &lt;INSERT BRIEF DESCRIPTION OF WHAT THIS ROLE ENTAILS&gt;.”</a:t>
            </a:r>
          </a:p>
          <a:p>
            <a:endParaRPr lang="en-US" baseline="0" dirty="0" smtClean="0"/>
          </a:p>
          <a:p>
            <a:r>
              <a:rPr lang="en-US" u="sng" baseline="0" dirty="0" smtClean="0"/>
              <a:t>Moderator</a:t>
            </a:r>
            <a:r>
              <a:rPr lang="en-US" baseline="0" dirty="0" smtClean="0"/>
              <a:t>: “Today I’m joined by &lt;INSERT NAME&gt;, the study’s principal investigator. Dr. &lt;INSERT NAME&gt; is the lead researcher on the study. &lt;INSERT BRIEF DESCRIPTION OF THE PRINCIPAL INVESTIGATOR’S RESEARCH AND PATIENT CARE BACKGROUND&gt;.”</a:t>
            </a:r>
          </a:p>
          <a:p>
            <a:endParaRPr lang="en-US" baseline="0" dirty="0" smtClean="0"/>
          </a:p>
          <a:p>
            <a:r>
              <a:rPr lang="en-US" baseline="0" dirty="0" smtClean="0"/>
              <a:t>“Dr. &lt;INSERT NAME&gt;, could you tell us why you became involved in Parkinson’s research?”</a:t>
            </a:r>
          </a:p>
          <a:p>
            <a:endParaRPr lang="en-US" baseline="0" dirty="0" smtClean="0"/>
          </a:p>
          <a:p>
            <a:r>
              <a:rPr lang="en-US" u="sng" baseline="0" dirty="0" smtClean="0"/>
              <a:t>Speaker</a:t>
            </a:r>
            <a:r>
              <a:rPr lang="en-US" baseline="0" dirty="0" smtClean="0"/>
              <a:t>: “&lt;Explain why you were compelled to work with Parkinson’s patients and Parkinson’s research.&gt;”</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u="sng" baseline="0" dirty="0" smtClean="0"/>
              <a:t>Moderator</a:t>
            </a:r>
            <a:r>
              <a:rPr lang="en-US" baseline="0" dirty="0" smtClean="0"/>
              <a:t>: “We’re also joined by &lt;INSERT NAME&gt;, a &lt;INSERT STUDY ROLE&gt; for the study. &lt;INSERT NAME&gt; is &lt;INSERT BRIEF DESCRIPTION OF THE INDIVIDUAL’S BACKGROUND&gt;.”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“&lt;INSERT NAME&gt;, could you tell us how you became involved in the &lt;INSERT STUDY NAME&gt; study?”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u="sng" baseline="0" dirty="0" smtClean="0"/>
              <a:t>Speaker</a:t>
            </a:r>
            <a:r>
              <a:rPr lang="en-US" baseline="0" dirty="0" smtClean="0"/>
              <a:t>: “&lt;Ideally a patient advisor explains how they were asked to advise the study team.&gt;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i="0" u="sng" baseline="0" dirty="0" smtClean="0"/>
              <a:t>Moderator</a:t>
            </a:r>
            <a:r>
              <a:rPr lang="en-US" i="0" baseline="0" dirty="0" smtClean="0"/>
              <a:t>:</a:t>
            </a:r>
            <a:r>
              <a:rPr lang="en-US" i="1" baseline="0" dirty="0" smtClean="0"/>
              <a:t> </a:t>
            </a:r>
            <a:r>
              <a:rPr lang="en-US" i="0" baseline="0" dirty="0" smtClean="0"/>
              <a:t>“Let’s now discuss the goal of the &lt;INSERT STUDY NAME&gt; study.”</a:t>
            </a:r>
            <a:endParaRPr lang="en-US" i="1" baseline="0" dirty="0" smtClean="0"/>
          </a:p>
        </p:txBody>
      </p:sp>
      <p:sp>
        <p:nvSpPr>
          <p:cNvPr id="4" name="Slide Number Placeholder 3"/>
          <p:cNvSpPr>
            <a:spLocks noGrp="1"/>
          </p:cNvSpPr>
          <p:nvPr>
            <p:ph type="sldNum" sz="quarter" idx="10"/>
          </p:nvPr>
        </p:nvSpPr>
        <p:spPr/>
        <p:txBody>
          <a:bodyPr/>
          <a:lstStyle/>
          <a:p>
            <a:fld id="{91189D6F-07DD-4563-B1D2-5FD1A30759AF}" type="slidenum">
              <a:rPr lang="en-US" smtClean="0"/>
              <a:t>3</a:t>
            </a:fld>
            <a:endParaRPr lang="en-US" dirty="0"/>
          </a:p>
        </p:txBody>
      </p:sp>
    </p:spTree>
    <p:extLst>
      <p:ext uri="{BB962C8B-B14F-4D97-AF65-F5344CB8AC3E}">
        <p14:creationId xmlns:p14="http://schemas.microsoft.com/office/powerpoint/2010/main" val="19771290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Slide description</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This is an slide to present the study’s objectives and rationale to attendees. It is important to remind both prospective and active study participants of the study’s goals. Consider conducting the main portion of the webinar as an interview. Have the moderator ask the speakers questions related to the topic covered in each slide.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Script</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Moderator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“Dr. &lt;INSERT NAME&gt;, can you explain the goals of the &lt;INSERT STUDY NAME&gt;?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Speaker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“&lt;The speaker, ideally the principal investigator, should provide an overview of the study’s goals in a lay-friendly manner&gt;.”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Moderator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“Can you elaborate on how this study advances Parkinson’s research?”</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Speaker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“&lt;The speaker should explain how this study impacts Parkinson’s research in a lay-friendly manner. Explain why this study matters for people with Parkinson’s. How might this study increase knowledge of PD or change PD care/treatment&gt;.”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Moderator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“&lt;INSERT NAME&gt;, can you share why you become involved in this study?”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sng"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Speaker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“&lt;The speaker, ideally a patient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advocate on the study’s steering committee,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shares why they think this study is important.&gt;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Moderator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“Next, I would like to talk about what progress the study has made so far in achieving these goals.”</a:t>
            </a:r>
            <a:endParaRPr kumimoji="0" lang="en-US" sz="1200" b="0" i="1" u="none" strike="noStrike" kern="1200" cap="none" spc="0" normalizeH="0" baseline="0" noProof="0" dirty="0" smtClean="0">
              <a:ln>
                <a:noFill/>
              </a:ln>
              <a:solidFill>
                <a:prstClr val="black"/>
              </a:solidFill>
              <a:effectLst/>
              <a:uLnTx/>
              <a:uFillTx/>
              <a:latin typeface="+mn-lt"/>
              <a:ea typeface="+mn-ea"/>
              <a:cs typeface="+mn-cs"/>
            </a:endParaRPr>
          </a:p>
        </p:txBody>
      </p:sp>
      <p:sp>
        <p:nvSpPr>
          <p:cNvPr id="4" name="Slide Number Placeholder 3"/>
          <p:cNvSpPr>
            <a:spLocks noGrp="1"/>
          </p:cNvSpPr>
          <p:nvPr>
            <p:ph type="sldNum" sz="quarter" idx="10"/>
          </p:nvPr>
        </p:nvSpPr>
        <p:spPr/>
        <p:txBody>
          <a:bodyPr/>
          <a:lstStyle/>
          <a:p>
            <a:fld id="{91189D6F-07DD-4563-B1D2-5FD1A30759AF}" type="slidenum">
              <a:rPr lang="en-US" smtClean="0"/>
              <a:t>4</a:t>
            </a:fld>
            <a:endParaRPr lang="en-US" dirty="0"/>
          </a:p>
        </p:txBody>
      </p:sp>
    </p:spTree>
    <p:extLst>
      <p:ext uri="{BB962C8B-B14F-4D97-AF65-F5344CB8AC3E}">
        <p14:creationId xmlns:p14="http://schemas.microsoft.com/office/powerpoint/2010/main" val="42048119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Slide description</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This is a slide to present progress toward the study objectives. Present the achievement of key study milestones to help participants understand how their involvement is crucial to moving the needle forward.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In addition,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present the next study milestone to be achieved and how all participants are necessary to meet that goal. Key study milestones may include completion of enrollment, completion of X visit by all participants or publication of study results.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Script</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Moderator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“&lt;INSERT NAME&gt;, can you provide us with an update on the study’s progress?”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Speaker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“&lt;The speaker should explain what latest milestone has been completed. Acknowledge that this milestone could not be achieved without dedicated study participants and their supportive family and friends&gt;.”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Moderator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“&lt;INSERT NAME&gt;, can you explain what is the next study milestone that we’re hoping to accomplish?”</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Speaker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“&lt;The speaker should explain what is the next milestone to be accomplished for the study’s success. Emphasize that every single study participant is needed to achieve this goal&gt;.”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Moderator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“&lt;INSERT NAME&gt;, how do we achieve this next goal?”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Speaker: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“&lt;The speaker should provide study participants with helpful reminders that are necessary for the study’s success, such as coming to all scheduled visits and taking study drug as instructed. Explain that study participants should always feel comfortable talking to their site doctor or coordinator about any participation challenges such as difficulties with transportation to appointments or taking the study drug as directed&gt;.”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Moderator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“Next, we want to provide some important reminders about study participation.”</a:t>
            </a:r>
            <a:endParaRPr kumimoji="0" lang="en-US" sz="1200" b="0" i="1" u="none" strike="noStrike" kern="1200" cap="none" spc="0" normalizeH="0" baseline="0" noProof="0" dirty="0" smtClean="0">
              <a:ln>
                <a:noFill/>
              </a:ln>
              <a:solidFill>
                <a:prstClr val="black"/>
              </a:solidFill>
              <a:effectLst/>
              <a:uLnTx/>
              <a:uFillTx/>
              <a:latin typeface="+mn-lt"/>
              <a:ea typeface="+mn-ea"/>
              <a:cs typeface="+mn-cs"/>
            </a:endParaRPr>
          </a:p>
        </p:txBody>
      </p:sp>
      <p:sp>
        <p:nvSpPr>
          <p:cNvPr id="4" name="Slide Number Placeholder 3"/>
          <p:cNvSpPr>
            <a:spLocks noGrp="1"/>
          </p:cNvSpPr>
          <p:nvPr>
            <p:ph type="sldNum" sz="quarter" idx="10"/>
          </p:nvPr>
        </p:nvSpPr>
        <p:spPr/>
        <p:txBody>
          <a:bodyPr/>
          <a:lstStyle/>
          <a:p>
            <a:fld id="{91189D6F-07DD-4563-B1D2-5FD1A30759AF}" type="slidenum">
              <a:rPr lang="en-US" smtClean="0"/>
              <a:t>5</a:t>
            </a:fld>
            <a:endParaRPr lang="en-US" dirty="0"/>
          </a:p>
        </p:txBody>
      </p:sp>
    </p:spTree>
    <p:extLst>
      <p:ext uri="{BB962C8B-B14F-4D97-AF65-F5344CB8AC3E}">
        <p14:creationId xmlns:p14="http://schemas.microsoft.com/office/powerpoint/2010/main" val="31691444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Slide description</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This is a slide to provide study participants with reminders about the completing tasks that are important to the study’s integrity. These may include regularly taking the study drug, attending study visits, completing diary entries, completing wearable device assessments, avoiding certain foods, etc. Remember to explain why it is important that these tasks/activities are completed and provide helpful tips to remember these tasks/actions.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Script</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Moderator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“It’s important to remember to &lt;</a:t>
            </a:r>
            <a:r>
              <a:rPr kumimoji="0" lang="en-US" sz="1200" b="0" i="0" u="none" strike="noStrike" kern="1200" cap="all" spc="0" normalizeH="0" baseline="0" noProof="0" dirty="0" smtClean="0">
                <a:ln>
                  <a:noFill/>
                </a:ln>
                <a:solidFill>
                  <a:prstClr val="black"/>
                </a:solidFill>
                <a:effectLst/>
                <a:uLnTx/>
                <a:uFillTx/>
                <a:latin typeface="+mn-lt"/>
                <a:ea typeface="+mn-ea"/>
                <a:cs typeface="+mn-cs"/>
              </a:rPr>
              <a:t>insert study reminder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&gt;. I find it helpful to &lt;</a:t>
            </a:r>
            <a:r>
              <a:rPr kumimoji="0" lang="en-US" sz="1200" b="0" i="0" u="none" strike="noStrike" kern="1200" cap="all" spc="0" normalizeH="0" baseline="0" noProof="0" dirty="0" smtClean="0">
                <a:ln>
                  <a:noFill/>
                </a:ln>
                <a:solidFill>
                  <a:prstClr val="black"/>
                </a:solidFill>
                <a:effectLst/>
                <a:uLnTx/>
                <a:uFillTx/>
                <a:latin typeface="+mn-lt"/>
                <a:ea typeface="+mn-ea"/>
                <a:cs typeface="+mn-cs"/>
              </a:rPr>
              <a:t>insert helpful tip</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&gt;.”</a:t>
            </a: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“&lt;</a:t>
            </a:r>
            <a:r>
              <a:rPr kumimoji="0" lang="en-US" sz="1200" b="0" i="0" u="none" strike="noStrike" kern="1200" cap="all" spc="0" normalizeH="0" baseline="0" noProof="0" dirty="0" smtClean="0">
                <a:ln>
                  <a:noFill/>
                </a:ln>
                <a:solidFill>
                  <a:prstClr val="black"/>
                </a:solidFill>
                <a:effectLst/>
                <a:uLnTx/>
                <a:uFillTx/>
                <a:latin typeface="+mn-lt"/>
                <a:ea typeface="+mn-ea"/>
                <a:cs typeface="+mn-cs"/>
              </a:rPr>
              <a:t>Insert speaker’s name</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&gt;, could you tell us why it’s so important to &lt;</a:t>
            </a:r>
            <a:r>
              <a:rPr kumimoji="0" lang="en-US" sz="1200" b="0" i="0" u="none" strike="noStrike" kern="1200" cap="all" spc="0" normalizeH="0" baseline="0" noProof="0" dirty="0" smtClean="0">
                <a:ln>
                  <a:noFill/>
                </a:ln>
                <a:solidFill>
                  <a:prstClr val="black"/>
                </a:solidFill>
                <a:effectLst/>
                <a:uLnTx/>
                <a:uFillTx/>
                <a:latin typeface="+mn-lt"/>
                <a:ea typeface="+mn-ea"/>
                <a:cs typeface="+mn-cs"/>
              </a:rPr>
              <a:t>insert task</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&gt;?”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Speaker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“&lt;The speaker should explain why completing the task is important to the study’s conduct in a lay-friendly way&gt;.”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Moderator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“We also want to remind you to &lt;</a:t>
            </a:r>
            <a:r>
              <a:rPr kumimoji="0" lang="en-US" sz="1200" b="0" i="0" u="none" strike="noStrike" kern="1200" cap="all" spc="0" normalizeH="0" baseline="0" noProof="0" dirty="0" smtClean="0">
                <a:ln>
                  <a:noFill/>
                </a:ln>
                <a:solidFill>
                  <a:prstClr val="black"/>
                </a:solidFill>
                <a:effectLst/>
                <a:uLnTx/>
                <a:uFillTx/>
                <a:latin typeface="+mn-lt"/>
                <a:ea typeface="+mn-ea"/>
                <a:cs typeface="+mn-cs"/>
              </a:rPr>
              <a:t>insert task</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&gt;. &lt;</a:t>
            </a:r>
            <a:r>
              <a:rPr kumimoji="0" lang="en-US" sz="1200" b="0" i="0" u="none" strike="noStrike" kern="1200" cap="all" spc="0" normalizeH="0" baseline="0" noProof="0" dirty="0" smtClean="0">
                <a:ln>
                  <a:noFill/>
                </a:ln>
                <a:solidFill>
                  <a:prstClr val="black"/>
                </a:solidFill>
                <a:effectLst/>
                <a:uLnTx/>
                <a:uFillTx/>
                <a:latin typeface="+mn-lt"/>
                <a:ea typeface="+mn-ea"/>
                <a:cs typeface="+mn-cs"/>
              </a:rPr>
              <a:t>Insert speaker’s name</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&gt;, can you explain why this is important to the study and provide any helpful tips to remember?”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Speaker: “&lt;The speaker should explain why completing the task is important to the study’s conduct in a lay-friendly way and provide helpful tips to remember&gt;.”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Moderator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“Thank you for that insight, &lt;</a:t>
            </a:r>
            <a:r>
              <a:rPr kumimoji="0" lang="en-US" sz="1200" b="0" i="0" u="none" strike="noStrike" kern="1200" cap="all" spc="0" normalizeH="0" baseline="0" noProof="0" dirty="0" smtClean="0">
                <a:ln>
                  <a:noFill/>
                </a:ln>
                <a:solidFill>
                  <a:prstClr val="black"/>
                </a:solidFill>
                <a:effectLst/>
                <a:uLnTx/>
                <a:uFillTx/>
                <a:latin typeface="+mn-lt"/>
                <a:ea typeface="+mn-ea"/>
                <a:cs typeface="+mn-cs"/>
              </a:rPr>
              <a:t>insert speaker’s name</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&gt;.”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Moderator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“Before moving to the Q&amp;A session, we want to discuss why your participation in this study is so important.”</a:t>
            </a:r>
            <a:endParaRPr kumimoji="0" lang="en-US" sz="1200" b="0" i="1" u="none" strike="noStrike" kern="1200" cap="none" spc="0" normalizeH="0" baseline="0" noProof="0" dirty="0" smtClean="0">
              <a:ln>
                <a:noFill/>
              </a:ln>
              <a:solidFill>
                <a:prstClr val="black"/>
              </a:solidFill>
              <a:effectLst/>
              <a:uLnTx/>
              <a:uFillTx/>
              <a:latin typeface="+mn-lt"/>
              <a:ea typeface="+mn-ea"/>
              <a:cs typeface="+mn-cs"/>
            </a:endParaRPr>
          </a:p>
        </p:txBody>
      </p:sp>
      <p:sp>
        <p:nvSpPr>
          <p:cNvPr id="4" name="Slide Number Placeholder 3"/>
          <p:cNvSpPr>
            <a:spLocks noGrp="1"/>
          </p:cNvSpPr>
          <p:nvPr>
            <p:ph type="sldNum" sz="quarter" idx="10"/>
          </p:nvPr>
        </p:nvSpPr>
        <p:spPr/>
        <p:txBody>
          <a:bodyPr/>
          <a:lstStyle/>
          <a:p>
            <a:fld id="{91189D6F-07DD-4563-B1D2-5FD1A30759AF}" type="slidenum">
              <a:rPr lang="en-US" smtClean="0"/>
              <a:t>6</a:t>
            </a:fld>
            <a:endParaRPr lang="en-US" dirty="0"/>
          </a:p>
        </p:txBody>
      </p:sp>
    </p:spTree>
    <p:extLst>
      <p:ext uri="{BB962C8B-B14F-4D97-AF65-F5344CB8AC3E}">
        <p14:creationId xmlns:p14="http://schemas.microsoft.com/office/powerpoint/2010/main" val="2581877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Slide description</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This is an slide to present the importance of research participation and thank study participants and their families and friends for their commitment to the study. Begin by speaking generally about the necessity of research participation to better understand Parkinson’s and find new treatments. Then explain the importance of each participant to this study’s success.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Be sure to express appreciation for the time and effort each participant and their support network have already committed to the study.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Consider asking a patient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advocate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who has participated in a research study to explain why they decided to participate in clinical trials and/or why the study is important to them.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Script</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Moderator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“Dr. &lt;INSERT NAME&gt;, can you explain why research participation is important?”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Speaker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“&lt;The speaker, ideally the principal investigator, explains how research participation is necessary to advance our understanding of Parkinson's and find new and improved treatments&gt;.”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Moderator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“&lt;INSERT NAME&gt;, would you be willing to share why you became involved in research?”</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Speaker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“&lt;The speaker, ideally a patient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advocate,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explains why they decided to participate in research&gt;.”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Moderator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“&lt;INSERT NAME&gt;, could you explain why each participant is important to the success of this study?”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Speaker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“&lt;The speaker explains how each participant is helping to answer this important research question. For a study with a placebo group, explain why placebo is used in research studies (i.e. see if any changes in study participants was due to the study drug or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another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occurrence) and stress the need for placebo to better understand the effects of the study drug. Note that early withdrawals reduce the amount of information available to make more definitive conclusions at the end of the study. Remember to thank participants and their families for their commitment&gt;.”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Moderator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“As others have already said, the entire &lt;INSERT STUDY NAME&gt; study team would like to express its gratitude to all study participants and their family and friends. We greatly appreciate your commitment to advancing Parkinson’s research.”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sng" strike="noStrike" kern="1200" cap="none" spc="0" normalizeH="0" baseline="0" noProof="0" dirty="0" smtClean="0">
                <a:ln>
                  <a:noFill/>
                </a:ln>
                <a:solidFill>
                  <a:prstClr val="black"/>
                </a:solidFill>
                <a:effectLst/>
                <a:uLnTx/>
                <a:uFillTx/>
                <a:latin typeface="+mn-lt"/>
                <a:ea typeface="+mn-ea"/>
                <a:cs typeface="+mn-cs"/>
              </a:rPr>
              <a:t>Moderator</a:t>
            </a:r>
            <a:r>
              <a:rPr kumimoji="0" lang="en-US" sz="1200" b="0" i="1" u="none" strike="noStrike" kern="1200" cap="none" spc="0" normalizeH="0" baseline="0" noProof="0" dirty="0" smtClean="0">
                <a:ln>
                  <a:noFill/>
                </a:ln>
                <a:solidFill>
                  <a:prstClr val="black"/>
                </a:solidFill>
                <a:effectLst/>
                <a:uLnTx/>
                <a:uFillTx/>
                <a:latin typeface="+mn-lt"/>
                <a:ea typeface="+mn-ea"/>
                <a:cs typeface="+mn-cs"/>
              </a:rPr>
              <a:t>:</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“We now would like to move to the Q&amp;A session and hear from you.”</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p:txBody>
      </p:sp>
      <p:sp>
        <p:nvSpPr>
          <p:cNvPr id="4" name="Slide Number Placeholder 3"/>
          <p:cNvSpPr>
            <a:spLocks noGrp="1"/>
          </p:cNvSpPr>
          <p:nvPr>
            <p:ph type="sldNum" sz="quarter" idx="10"/>
          </p:nvPr>
        </p:nvSpPr>
        <p:spPr/>
        <p:txBody>
          <a:bodyPr/>
          <a:lstStyle/>
          <a:p>
            <a:fld id="{91189D6F-07DD-4563-B1D2-5FD1A30759AF}" type="slidenum">
              <a:rPr lang="en-US" smtClean="0"/>
              <a:t>7</a:t>
            </a:fld>
            <a:endParaRPr lang="en-US" dirty="0"/>
          </a:p>
        </p:txBody>
      </p:sp>
    </p:spTree>
    <p:extLst>
      <p:ext uri="{BB962C8B-B14F-4D97-AF65-F5344CB8AC3E}">
        <p14:creationId xmlns:p14="http://schemas.microsoft.com/office/powerpoint/2010/main" val="33067961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US" sz="1200" b="0" i="0" u="sng" strike="noStrike" kern="1200" cap="none" spc="0" normalizeH="0" baseline="0" noProof="0" dirty="0" smtClean="0">
                <a:ln>
                  <a:noFill/>
                </a:ln>
                <a:solidFill>
                  <a:prstClr val="black"/>
                </a:solidFill>
                <a:effectLst/>
                <a:uLnTx/>
                <a:uFillTx/>
                <a:latin typeface="+mn-lt"/>
                <a:ea typeface="+mn-ea"/>
                <a:cs typeface="+mn-cs"/>
              </a:rPr>
              <a:t>Slide description</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Display this slide during the Q&amp;A session. Provide instructions on how to submit questions. If attendees have the opportunity to ask their question live, explain how they will be notified that it is their turn to ask their question. Remind attendees that they should </a:t>
            </a:r>
            <a:r>
              <a:rPr kumimoji="0" lang="en-US" sz="1200" b="1" i="0" u="none" strike="noStrike" kern="1200" cap="none" spc="0" normalizeH="0" baseline="0" noProof="0" dirty="0" smtClean="0">
                <a:ln>
                  <a:noFill/>
                </a:ln>
                <a:solidFill>
                  <a:prstClr val="black"/>
                </a:solidFill>
                <a:effectLst/>
                <a:uLnTx/>
                <a:uFillTx/>
                <a:latin typeface="+mn-lt"/>
                <a:ea typeface="+mn-ea"/>
                <a:cs typeface="+mn-cs"/>
              </a:rPr>
              <a:t>not use their real name if this is a retention webinar for study participants</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Consider setting up a private chat between moderator and speakers to choose and delegate questions. </a:t>
            </a:r>
          </a:p>
          <a:p>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r>
              <a:rPr kumimoji="0" lang="en-US" sz="1200" b="0" i="0" u="sng" strike="noStrike" kern="1200" cap="none" spc="0" normalizeH="0" baseline="0" noProof="0" dirty="0" smtClean="0">
                <a:ln>
                  <a:noFill/>
                </a:ln>
                <a:solidFill>
                  <a:prstClr val="black"/>
                </a:solidFill>
                <a:effectLst/>
                <a:uLnTx/>
                <a:uFillTx/>
                <a:latin typeface="+mn-lt"/>
                <a:ea typeface="+mn-ea"/>
                <a:cs typeface="+mn-cs"/>
              </a:rPr>
              <a:t>Script</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a:t>
            </a:r>
          </a:p>
          <a:p>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r>
              <a:rPr kumimoji="0" lang="en-US" sz="1200" b="0" i="0" u="sng" strike="noStrike" kern="1200" cap="none" spc="0" normalizeH="0" baseline="0" noProof="0" dirty="0" smtClean="0">
                <a:ln>
                  <a:noFill/>
                </a:ln>
                <a:solidFill>
                  <a:prstClr val="black"/>
                </a:solidFill>
                <a:effectLst/>
                <a:uLnTx/>
                <a:uFillTx/>
                <a:latin typeface="+mn-lt"/>
                <a:ea typeface="+mn-ea"/>
                <a:cs typeface="+mn-cs"/>
              </a:rPr>
              <a:t>Moderator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“Thank you to those individuals who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submitted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questions before or during the webinar. You can still submit questions about the study in the Q&amp;A box on your screen. Please remember that we cannot answer questions about your personal medical care and study findings (if the study is not complete). We will do our best to answer as many of the questions that were submitted. We kindly remind you to refrain from using your real name to protect your privacy as a study participant.”</a:t>
            </a:r>
          </a:p>
          <a:p>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r>
              <a:rPr kumimoji="0" lang="en-US" sz="1200" b="0" i="0" u="sng" strike="noStrike" kern="1200" cap="none" spc="0" normalizeH="0" baseline="0" noProof="0" dirty="0" smtClean="0">
                <a:ln>
                  <a:noFill/>
                </a:ln>
                <a:solidFill>
                  <a:prstClr val="black"/>
                </a:solidFill>
                <a:effectLst/>
                <a:uLnTx/>
                <a:uFillTx/>
                <a:latin typeface="+mn-lt"/>
                <a:ea typeface="+mn-ea"/>
                <a:cs typeface="+mn-cs"/>
              </a:rPr>
              <a:t>Moderator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“&lt;Read first question or allow individual to ask their question live&gt;.”</a:t>
            </a:r>
          </a:p>
          <a:p>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r>
              <a:rPr kumimoji="0" lang="en-US" sz="1200" b="0" i="0" u="sng" strike="noStrike" kern="1200" cap="none" spc="0" normalizeH="0" baseline="0" noProof="0" dirty="0" smtClean="0">
                <a:ln>
                  <a:noFill/>
                </a:ln>
                <a:solidFill>
                  <a:prstClr val="black"/>
                </a:solidFill>
                <a:effectLst/>
                <a:uLnTx/>
                <a:uFillTx/>
                <a:latin typeface="+mn-lt"/>
                <a:ea typeface="+mn-ea"/>
                <a:cs typeface="+mn-cs"/>
              </a:rPr>
              <a:t>Speaker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“&lt;Remember to answer all questions in a lay-friendly manner. Avoid scientific jargon and explain unfamiliar terms&gt;.”</a:t>
            </a:r>
          </a:p>
          <a:p>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r>
              <a:rPr kumimoji="0" lang="en-US" sz="1200" b="0" i="0" u="none" strike="noStrike" kern="1200" cap="none" spc="0" normalizeH="0" baseline="0" noProof="0" dirty="0" smtClean="0">
                <a:ln>
                  <a:noFill/>
                </a:ln>
                <a:solidFill>
                  <a:prstClr val="black"/>
                </a:solidFill>
                <a:effectLst/>
                <a:uLnTx/>
                <a:uFillTx/>
                <a:latin typeface="+mn-lt"/>
                <a:ea typeface="+mn-ea"/>
                <a:cs typeface="+mn-cs"/>
              </a:rPr>
              <a:t>------------------------------------------------------------Q&amp;A Complete-</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a:t>
            </a: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r>
              <a:rPr kumimoji="0" lang="en-US" sz="1200" b="0" i="0" u="sng" strike="noStrike" kern="1200" cap="none" spc="0" normalizeH="0" baseline="0" noProof="0" dirty="0" smtClean="0">
                <a:ln>
                  <a:noFill/>
                </a:ln>
                <a:solidFill>
                  <a:prstClr val="black"/>
                </a:solidFill>
                <a:effectLst/>
                <a:uLnTx/>
                <a:uFillTx/>
                <a:latin typeface="+mn-lt"/>
                <a:ea typeface="+mn-ea"/>
                <a:cs typeface="+mn-cs"/>
              </a:rPr>
              <a:t>Moderator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“Unfortunately, that is all time we have for questions. Thank you for actively participating and submitting questions.  If your question was not answered or you have additional questions, we ask that you direct those to your site coordinator or doctor who are always available to answer questions at any point in your study participation.”</a:t>
            </a:r>
          </a:p>
          <a:p>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r>
              <a:rPr kumimoji="0" lang="en-US" sz="1200" b="0" i="0" u="sng" strike="noStrike" kern="1200" cap="none" spc="0" normalizeH="0" baseline="0" noProof="0" dirty="0" smtClean="0">
                <a:ln>
                  <a:noFill/>
                </a:ln>
                <a:solidFill>
                  <a:prstClr val="black"/>
                </a:solidFill>
                <a:effectLst/>
                <a:uLnTx/>
                <a:uFillTx/>
                <a:latin typeface="+mn-lt"/>
                <a:ea typeface="+mn-ea"/>
                <a:cs typeface="+mn-cs"/>
              </a:rPr>
              <a:t>Moderator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a:t>
            </a:r>
            <a:r>
              <a:rPr kumimoji="0" lang="en-US" sz="1200" b="0" i="1" u="none" strike="noStrike" kern="1200" cap="none" spc="0" normalizeH="0" baseline="0" noProof="0" dirty="0" smtClean="0">
                <a:ln>
                  <a:noFill/>
                </a:ln>
                <a:solidFill>
                  <a:prstClr val="black"/>
                </a:solidFill>
                <a:effectLst/>
                <a:uLnTx/>
                <a:uFillTx/>
                <a:latin typeface="+mn-lt"/>
                <a:ea typeface="+mn-ea"/>
                <a:cs typeface="+mn-cs"/>
              </a:rPr>
              <a:t>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We would now like to close today’s webinar with a couple of reminders.”</a:t>
            </a:r>
            <a:endParaRPr kumimoji="0" lang="en-US" sz="1200" b="0" i="1" u="none" strike="noStrike" kern="1200" cap="none" spc="0" normalizeH="0" baseline="0" noProof="0" dirty="0" smtClean="0">
              <a:ln>
                <a:noFill/>
              </a:ln>
              <a:solidFill>
                <a:prstClr val="black"/>
              </a:solidFill>
              <a:effectLst/>
              <a:uLnTx/>
              <a:uFillTx/>
              <a:latin typeface="+mn-lt"/>
              <a:ea typeface="+mn-ea"/>
              <a:cs typeface="+mn-cs"/>
            </a:endParaRPr>
          </a:p>
        </p:txBody>
      </p:sp>
      <p:sp>
        <p:nvSpPr>
          <p:cNvPr id="4" name="Slide Number Placeholder 3"/>
          <p:cNvSpPr>
            <a:spLocks noGrp="1"/>
          </p:cNvSpPr>
          <p:nvPr>
            <p:ph type="sldNum" sz="quarter" idx="10"/>
          </p:nvPr>
        </p:nvSpPr>
        <p:spPr/>
        <p:txBody>
          <a:bodyPr/>
          <a:lstStyle/>
          <a:p>
            <a:fld id="{91189D6F-07DD-4563-B1D2-5FD1A30759AF}" type="slidenum">
              <a:rPr lang="en-US" smtClean="0"/>
              <a:t>8</a:t>
            </a:fld>
            <a:endParaRPr lang="en-US" dirty="0"/>
          </a:p>
        </p:txBody>
      </p:sp>
    </p:spTree>
    <p:extLst>
      <p:ext uri="{BB962C8B-B14F-4D97-AF65-F5344CB8AC3E}">
        <p14:creationId xmlns:p14="http://schemas.microsoft.com/office/powerpoint/2010/main" val="2169258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u="sng" dirty="0" smtClean="0"/>
              <a:t>Slide description</a:t>
            </a:r>
            <a:r>
              <a:rPr lang="en-US" dirty="0" smtClean="0"/>
              <a:t>: This is a</a:t>
            </a:r>
            <a:r>
              <a:rPr lang="en-US" baseline="0" dirty="0" smtClean="0"/>
              <a:t> closing </a:t>
            </a:r>
            <a:r>
              <a:rPr lang="en-US" dirty="0" smtClean="0"/>
              <a:t>slide for a webinar. Explain where</a:t>
            </a:r>
            <a:r>
              <a:rPr lang="en-US" baseline="0" dirty="0" smtClean="0"/>
              <a:t> the webinar will be available for download. Note if there will be a follow-up survey emailed after the webinar and explain how this will help the study team.</a:t>
            </a:r>
            <a:endParaRPr lang="en-US" u="none" baseline="0" dirty="0" smtClean="0"/>
          </a:p>
          <a:p>
            <a:endParaRPr lang="en-US" baseline="0" dirty="0" smtClean="0"/>
          </a:p>
          <a:p>
            <a:r>
              <a:rPr lang="en-US" u="sng" baseline="0" dirty="0" smtClean="0"/>
              <a:t>Moderator Script</a:t>
            </a:r>
            <a:r>
              <a:rPr lang="en-US" baseline="0" dirty="0" smtClean="0"/>
              <a:t>:</a:t>
            </a:r>
          </a:p>
          <a:p>
            <a:endParaRPr lang="en-US" baseline="0" dirty="0" smtClean="0"/>
          </a:p>
          <a:p>
            <a:r>
              <a:rPr lang="en-US" baseline="0" dirty="0" smtClean="0"/>
              <a:t>“Today’s webinar will be made available for download at &lt;INSERT WEBSITE NAME&gt; in &lt;INSERT TIMELINE FOR RECORDING TO BE AVAILABLE&gt;. Please ask your site team if you have any difficulties finding or accessing the webinar recording.”</a:t>
            </a:r>
          </a:p>
          <a:p>
            <a:endParaRPr lang="en-US" baseline="0" dirty="0" smtClean="0"/>
          </a:p>
          <a:p>
            <a:r>
              <a:rPr lang="en-US" baseline="0" dirty="0" smtClean="0"/>
              <a:t>“After the webinar, you will receive a survey &lt;</a:t>
            </a:r>
            <a:r>
              <a:rPr lang="en-US" cap="all" baseline="0" dirty="0" smtClean="0"/>
              <a:t>Insert delivery method: via email or by mail or at your next study visit</a:t>
            </a:r>
            <a:r>
              <a:rPr lang="en-US" baseline="0" dirty="0" smtClean="0"/>
              <a:t>&gt;. Please complete the survey to help us better understand your needs and address questions. This will help us better serve our study participants and the greater Parkinson’s community and their family and friends.”</a:t>
            </a:r>
          </a:p>
          <a:p>
            <a:endParaRPr lang="en-US" baseline="0" dirty="0" smtClean="0"/>
          </a:p>
          <a:p>
            <a:r>
              <a:rPr lang="en-US" baseline="0" dirty="0" smtClean="0"/>
              <a:t>“Thank you all for joining us today. Have a good day.”</a:t>
            </a:r>
          </a:p>
          <a:p>
            <a:endParaRPr lang="en-US" baseline="0" dirty="0" smtClean="0"/>
          </a:p>
          <a:p>
            <a:r>
              <a:rPr lang="en-US" b="1" baseline="0" dirty="0" smtClean="0"/>
              <a:t>*STOP RECORDING*</a:t>
            </a:r>
          </a:p>
        </p:txBody>
      </p:sp>
      <p:sp>
        <p:nvSpPr>
          <p:cNvPr id="4" name="Slide Number Placeholder 3"/>
          <p:cNvSpPr>
            <a:spLocks noGrp="1"/>
          </p:cNvSpPr>
          <p:nvPr>
            <p:ph type="sldNum" sz="quarter" idx="10"/>
          </p:nvPr>
        </p:nvSpPr>
        <p:spPr/>
        <p:txBody>
          <a:bodyPr/>
          <a:lstStyle/>
          <a:p>
            <a:fld id="{91189D6F-07DD-4563-B1D2-5FD1A30759AF}" type="slidenum">
              <a:rPr lang="en-US" smtClean="0"/>
              <a:t>9</a:t>
            </a:fld>
            <a:endParaRPr lang="en-US" dirty="0"/>
          </a:p>
        </p:txBody>
      </p:sp>
    </p:spTree>
    <p:extLst>
      <p:ext uri="{BB962C8B-B14F-4D97-AF65-F5344CB8AC3E}">
        <p14:creationId xmlns:p14="http://schemas.microsoft.com/office/powerpoint/2010/main" val="3876005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CDCE1D4-A449-4ACC-8820-1E2826DB1669}" type="datetimeFigureOut">
              <a:rPr lang="en-US" smtClean="0"/>
              <a:t>3/14/2018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4527A1-D0D1-47B7-BDEB-56D82DD51B57}"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9325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CDCE1D4-A449-4ACC-8820-1E2826DB1669}" type="datetimeFigureOut">
              <a:rPr lang="en-US" smtClean="0"/>
              <a:t>3/14/2018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4527A1-D0D1-47B7-BDEB-56D82DD51B57}" type="slidenum">
              <a:rPr lang="en-US" smtClean="0"/>
              <a:t>‹#›</a:t>
            </a:fld>
            <a:endParaRPr lang="en-US" dirty="0"/>
          </a:p>
        </p:txBody>
      </p:sp>
    </p:spTree>
    <p:extLst>
      <p:ext uri="{BB962C8B-B14F-4D97-AF65-F5344CB8AC3E}">
        <p14:creationId xmlns:p14="http://schemas.microsoft.com/office/powerpoint/2010/main" val="3888859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CDCE1D4-A449-4ACC-8820-1E2826DB1669}" type="datetimeFigureOut">
              <a:rPr lang="en-US" smtClean="0"/>
              <a:t>3/14/2018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4527A1-D0D1-47B7-BDEB-56D82DD51B57}" type="slidenum">
              <a:rPr lang="en-US" smtClean="0"/>
              <a:t>‹#›</a:t>
            </a:fld>
            <a:endParaRPr lang="en-US" dirty="0"/>
          </a:p>
        </p:txBody>
      </p:sp>
    </p:spTree>
    <p:extLst>
      <p:ext uri="{BB962C8B-B14F-4D97-AF65-F5344CB8AC3E}">
        <p14:creationId xmlns:p14="http://schemas.microsoft.com/office/powerpoint/2010/main" val="811810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CDCE1D4-A449-4ACC-8820-1E2826DB1669}" type="datetimeFigureOut">
              <a:rPr lang="en-US" smtClean="0"/>
              <a:t>3/14/2018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4527A1-D0D1-47B7-BDEB-56D82DD51B57}" type="slidenum">
              <a:rPr lang="en-US" smtClean="0"/>
              <a:t>‹#›</a:t>
            </a:fld>
            <a:endParaRPr lang="en-US" dirty="0"/>
          </a:p>
        </p:txBody>
      </p:sp>
    </p:spTree>
    <p:extLst>
      <p:ext uri="{BB962C8B-B14F-4D97-AF65-F5344CB8AC3E}">
        <p14:creationId xmlns:p14="http://schemas.microsoft.com/office/powerpoint/2010/main" val="2272570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CDCE1D4-A449-4ACC-8820-1E2826DB1669}" type="datetimeFigureOut">
              <a:rPr lang="en-US" smtClean="0"/>
              <a:t>3/14/2018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4527A1-D0D1-47B7-BDEB-56D82DD51B57}"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6077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CDCE1D4-A449-4ACC-8820-1E2826DB1669}" type="datetimeFigureOut">
              <a:rPr lang="en-US" smtClean="0"/>
              <a:t>3/14/2018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4527A1-D0D1-47B7-BDEB-56D82DD51B57}" type="slidenum">
              <a:rPr lang="en-US" smtClean="0"/>
              <a:t>‹#›</a:t>
            </a:fld>
            <a:endParaRPr lang="en-US" dirty="0"/>
          </a:p>
        </p:txBody>
      </p:sp>
    </p:spTree>
    <p:extLst>
      <p:ext uri="{BB962C8B-B14F-4D97-AF65-F5344CB8AC3E}">
        <p14:creationId xmlns:p14="http://schemas.microsoft.com/office/powerpoint/2010/main" val="3061563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CDCE1D4-A449-4ACC-8820-1E2826DB1669}" type="datetimeFigureOut">
              <a:rPr lang="en-US" smtClean="0"/>
              <a:t>3/14/2018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B4527A1-D0D1-47B7-BDEB-56D82DD51B57}" type="slidenum">
              <a:rPr lang="en-US" smtClean="0"/>
              <a:t>‹#›</a:t>
            </a:fld>
            <a:endParaRPr lang="en-US" dirty="0"/>
          </a:p>
        </p:txBody>
      </p:sp>
    </p:spTree>
    <p:extLst>
      <p:ext uri="{BB962C8B-B14F-4D97-AF65-F5344CB8AC3E}">
        <p14:creationId xmlns:p14="http://schemas.microsoft.com/office/powerpoint/2010/main" val="3007818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CDCE1D4-A449-4ACC-8820-1E2826DB1669}" type="datetimeFigureOut">
              <a:rPr lang="en-US" smtClean="0"/>
              <a:t>3/14/2018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B4527A1-D0D1-47B7-BDEB-56D82DD51B57}" type="slidenum">
              <a:rPr lang="en-US" smtClean="0"/>
              <a:t>‹#›</a:t>
            </a:fld>
            <a:endParaRPr lang="en-US" dirty="0"/>
          </a:p>
        </p:txBody>
      </p:sp>
    </p:spTree>
    <p:extLst>
      <p:ext uri="{BB962C8B-B14F-4D97-AF65-F5344CB8AC3E}">
        <p14:creationId xmlns:p14="http://schemas.microsoft.com/office/powerpoint/2010/main" val="2305714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CDCE1D4-A449-4ACC-8820-1E2826DB1669}" type="datetimeFigureOut">
              <a:rPr lang="en-US" smtClean="0"/>
              <a:t>3/14/2018</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CB4527A1-D0D1-47B7-BDEB-56D82DD51B57}" type="slidenum">
              <a:rPr lang="en-US" smtClean="0"/>
              <a:t>‹#›</a:t>
            </a:fld>
            <a:endParaRPr lang="en-US" dirty="0"/>
          </a:p>
        </p:txBody>
      </p:sp>
    </p:spTree>
    <p:extLst>
      <p:ext uri="{BB962C8B-B14F-4D97-AF65-F5344CB8AC3E}">
        <p14:creationId xmlns:p14="http://schemas.microsoft.com/office/powerpoint/2010/main" val="3426628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2CDCE1D4-A449-4ACC-8820-1E2826DB1669}" type="datetimeFigureOut">
              <a:rPr lang="en-US" smtClean="0"/>
              <a:t>3/14/2018</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B4527A1-D0D1-47B7-BDEB-56D82DD51B57}" type="slidenum">
              <a:rPr lang="en-US" smtClean="0"/>
              <a:t>‹#›</a:t>
            </a:fld>
            <a:endParaRPr lang="en-US" dirty="0"/>
          </a:p>
        </p:txBody>
      </p:sp>
    </p:spTree>
    <p:extLst>
      <p:ext uri="{BB962C8B-B14F-4D97-AF65-F5344CB8AC3E}">
        <p14:creationId xmlns:p14="http://schemas.microsoft.com/office/powerpoint/2010/main" val="361771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CDCE1D4-A449-4ACC-8820-1E2826DB1669}" type="datetimeFigureOut">
              <a:rPr lang="en-US" smtClean="0"/>
              <a:t>3/14/2018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4527A1-D0D1-47B7-BDEB-56D82DD51B57}" type="slidenum">
              <a:rPr lang="en-US" smtClean="0"/>
              <a:t>‹#›</a:t>
            </a:fld>
            <a:endParaRPr lang="en-US" dirty="0"/>
          </a:p>
        </p:txBody>
      </p:sp>
    </p:spTree>
    <p:extLst>
      <p:ext uri="{BB962C8B-B14F-4D97-AF65-F5344CB8AC3E}">
        <p14:creationId xmlns:p14="http://schemas.microsoft.com/office/powerpoint/2010/main" val="986384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2CDCE1D4-A449-4ACC-8820-1E2826DB1669}" type="datetimeFigureOut">
              <a:rPr lang="en-US" smtClean="0"/>
              <a:t>3/14/2018</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CB4527A1-D0D1-47B7-BDEB-56D82DD51B57}" type="slidenum">
              <a:rPr lang="en-US" smtClean="0"/>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5334265"/>
      </p:ext>
    </p:extLst>
  </p:cSld>
  <p:clrMap bg1="lt1" tx1="dk1" bg2="lt2" tx2="dk2" accent1="accent1" accent2="accent2" accent3="accent3" accent4="accent4" accent5="accent5" accent6="accent6" hlink="hlink" folHlink="folHlink"/>
  <p:sldLayoutIdLst>
    <p:sldLayoutId id="2147483822" r:id="rId1"/>
    <p:sldLayoutId id="2147483823" r:id="rId2"/>
    <p:sldLayoutId id="2147483824" r:id="rId3"/>
    <p:sldLayoutId id="2147483825" r:id="rId4"/>
    <p:sldLayoutId id="2147483826" r:id="rId5"/>
    <p:sldLayoutId id="2147483827" r:id="rId6"/>
    <p:sldLayoutId id="2147483828" r:id="rId7"/>
    <p:sldLayoutId id="2147483829" r:id="rId8"/>
    <p:sldLayoutId id="2147483830" r:id="rId9"/>
    <p:sldLayoutId id="2147483831" r:id="rId10"/>
    <p:sldLayoutId id="214748383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rgbClr val="F7941E"/>
                </a:solidFill>
              </a:rPr>
              <a:t>[Insert Study Name] Study Webinar</a:t>
            </a:r>
            <a:endParaRPr lang="en-US" dirty="0">
              <a:solidFill>
                <a:srgbClr val="F7941E"/>
              </a:solidFill>
            </a:endParaRPr>
          </a:p>
        </p:txBody>
      </p:sp>
      <p:sp>
        <p:nvSpPr>
          <p:cNvPr id="3" name="Content Placeholder 2"/>
          <p:cNvSpPr>
            <a:spLocks noGrp="1"/>
          </p:cNvSpPr>
          <p:nvPr>
            <p:ph idx="1"/>
          </p:nvPr>
        </p:nvSpPr>
        <p:spPr>
          <a:xfrm>
            <a:off x="822959" y="1845732"/>
            <a:ext cx="7543801" cy="3454931"/>
          </a:xfrm>
        </p:spPr>
        <p:txBody>
          <a:bodyPr>
            <a:normAutofit fontScale="92500" lnSpcReduction="10000"/>
          </a:bodyPr>
          <a:lstStyle/>
          <a:p>
            <a:pPr marL="201168" lvl="1" indent="0" algn="ctr">
              <a:buNone/>
            </a:pPr>
            <a:endParaRPr lang="en-US" sz="300" dirty="0" smtClean="0">
              <a:latin typeface="Calibri (Body)"/>
            </a:endParaRPr>
          </a:p>
          <a:p>
            <a:pPr marL="201168" lvl="1" indent="0" algn="ctr">
              <a:buNone/>
            </a:pPr>
            <a:r>
              <a:rPr lang="en-US" sz="3000" dirty="0" smtClean="0">
                <a:solidFill>
                  <a:srgbClr val="3C5A71"/>
                </a:solidFill>
                <a:latin typeface="Calibri (Body)"/>
              </a:rPr>
              <a:t>Thank you for joining us today.</a:t>
            </a:r>
          </a:p>
          <a:p>
            <a:pPr marL="201168" lvl="1" indent="0" algn="ctr">
              <a:buNone/>
            </a:pPr>
            <a:r>
              <a:rPr lang="en-US" sz="2400" dirty="0" smtClean="0">
                <a:solidFill>
                  <a:srgbClr val="3C5A71"/>
                </a:solidFill>
                <a:latin typeface="Calibri (Body)"/>
              </a:rPr>
              <a:t>Helpful Tips: </a:t>
            </a:r>
          </a:p>
          <a:p>
            <a:pPr marL="201168" lvl="1" indent="0" algn="ctr">
              <a:buNone/>
            </a:pPr>
            <a:endParaRPr lang="en-US" sz="100" dirty="0" smtClean="0">
              <a:solidFill>
                <a:srgbClr val="3C5A71"/>
              </a:solidFill>
              <a:latin typeface="Calibri (Body)"/>
            </a:endParaRPr>
          </a:p>
          <a:p>
            <a:pPr marL="509588" lvl="1" indent="-309563">
              <a:buFont typeface="Wingdings" panose="05000000000000000000" pitchFamily="2" charset="2"/>
              <a:buChar char="Ø"/>
            </a:pPr>
            <a:r>
              <a:rPr lang="en-US" sz="2000" dirty="0" smtClean="0">
                <a:solidFill>
                  <a:srgbClr val="3C5A71"/>
                </a:solidFill>
                <a:latin typeface="Calibri (Body)"/>
              </a:rPr>
              <a:t>If </a:t>
            </a:r>
            <a:r>
              <a:rPr lang="en-US" sz="2000" dirty="0">
                <a:solidFill>
                  <a:srgbClr val="3C5A71"/>
                </a:solidFill>
                <a:latin typeface="Calibri (Body)"/>
              </a:rPr>
              <a:t>the slides </a:t>
            </a:r>
            <a:r>
              <a:rPr lang="en-US" sz="2000" dirty="0" smtClean="0">
                <a:solidFill>
                  <a:srgbClr val="3C5A71"/>
                </a:solidFill>
                <a:latin typeface="Calibri (Body)"/>
              </a:rPr>
              <a:t>do not </a:t>
            </a:r>
            <a:r>
              <a:rPr lang="en-US" sz="2000" dirty="0">
                <a:solidFill>
                  <a:srgbClr val="3C5A71"/>
                </a:solidFill>
                <a:latin typeface="Calibri (Body)"/>
              </a:rPr>
              <a:t>advance or the sound drops, refresh or reload your screen by clicking a button like </a:t>
            </a:r>
            <a:r>
              <a:rPr lang="en-US" sz="2000" dirty="0" smtClean="0">
                <a:solidFill>
                  <a:srgbClr val="3C5A71"/>
                </a:solidFill>
                <a:latin typeface="Calibri (Body)"/>
              </a:rPr>
              <a:t>this      or </a:t>
            </a:r>
            <a:r>
              <a:rPr lang="en-US" sz="2000" dirty="0" smtClean="0">
                <a:solidFill>
                  <a:srgbClr val="3C5A71"/>
                </a:solidFill>
                <a:latin typeface="Calibri (Body)"/>
              </a:rPr>
              <a:t>this       near </a:t>
            </a:r>
            <a:r>
              <a:rPr lang="en-US" sz="2000" dirty="0">
                <a:solidFill>
                  <a:srgbClr val="3C5A71"/>
                </a:solidFill>
                <a:latin typeface="Calibri (Body)"/>
              </a:rPr>
              <a:t>the top of your screen</a:t>
            </a:r>
            <a:r>
              <a:rPr lang="en-US" sz="2000" dirty="0" smtClean="0">
                <a:solidFill>
                  <a:srgbClr val="3C5A71"/>
                </a:solidFill>
                <a:latin typeface="Calibri (Body)"/>
              </a:rPr>
              <a:t>.</a:t>
            </a:r>
          </a:p>
          <a:p>
            <a:pPr marL="509588" lvl="1" indent="-309563">
              <a:buFont typeface="Wingdings" panose="05000000000000000000" pitchFamily="2" charset="2"/>
              <a:buChar char="Ø"/>
            </a:pPr>
            <a:r>
              <a:rPr lang="en-US" sz="2000" dirty="0" smtClean="0">
                <a:solidFill>
                  <a:srgbClr val="3C5A71"/>
                </a:solidFill>
                <a:latin typeface="Calibri (Body)"/>
              </a:rPr>
              <a:t>Type </a:t>
            </a:r>
            <a:r>
              <a:rPr lang="en-US" sz="2000" dirty="0">
                <a:solidFill>
                  <a:srgbClr val="3C5A71"/>
                </a:solidFill>
                <a:latin typeface="Calibri (Body)"/>
              </a:rPr>
              <a:t>your questions in the Q&amp;A box </a:t>
            </a:r>
            <a:r>
              <a:rPr lang="en-US" sz="2000" dirty="0" smtClean="0">
                <a:solidFill>
                  <a:srgbClr val="3C5A71"/>
                </a:solidFill>
                <a:latin typeface="Calibri (Body)"/>
              </a:rPr>
              <a:t>throughout the webinar. Our </a:t>
            </a:r>
            <a:r>
              <a:rPr lang="en-US" sz="2000" dirty="0">
                <a:solidFill>
                  <a:srgbClr val="3C5A71"/>
                </a:solidFill>
                <a:latin typeface="Calibri (Body)"/>
              </a:rPr>
              <a:t>team will answer as many as we can. </a:t>
            </a:r>
            <a:endParaRPr lang="en-US" sz="2000" dirty="0" smtClean="0">
              <a:solidFill>
                <a:srgbClr val="3C5A71"/>
              </a:solidFill>
              <a:latin typeface="Calibri (Body)"/>
            </a:endParaRPr>
          </a:p>
          <a:p>
            <a:pPr marL="509588" lvl="1" indent="-309563">
              <a:buFont typeface="Wingdings" panose="05000000000000000000" pitchFamily="2" charset="2"/>
              <a:buChar char="Ø"/>
            </a:pPr>
            <a:r>
              <a:rPr lang="en-US" sz="2000" dirty="0">
                <a:solidFill>
                  <a:srgbClr val="3C5A71"/>
                </a:solidFill>
                <a:latin typeface="Calibri (Body)"/>
              </a:rPr>
              <a:t>Please note this webinar will be recorded to make available for future </a:t>
            </a:r>
            <a:r>
              <a:rPr lang="en-US" sz="2000" dirty="0" smtClean="0">
                <a:solidFill>
                  <a:srgbClr val="3C5A71"/>
                </a:solidFill>
                <a:latin typeface="Calibri (Body)"/>
              </a:rPr>
              <a:t>download.</a:t>
            </a:r>
          </a:p>
          <a:p>
            <a:pPr marL="509588" lvl="1" indent="-309563">
              <a:buFont typeface="Wingdings" panose="05000000000000000000" pitchFamily="2" charset="2"/>
              <a:buChar char="Ø"/>
            </a:pPr>
            <a:r>
              <a:rPr lang="en-US" sz="2000" dirty="0" smtClean="0">
                <a:solidFill>
                  <a:srgbClr val="3C5A71"/>
                </a:solidFill>
                <a:latin typeface="Calibri (Body)"/>
              </a:rPr>
              <a:t>Please </a:t>
            </a:r>
            <a:r>
              <a:rPr lang="en-US" sz="2000" dirty="0">
                <a:solidFill>
                  <a:srgbClr val="3C5A71"/>
                </a:solidFill>
                <a:latin typeface="Calibri (Body)"/>
              </a:rPr>
              <a:t>refrain from using your real name on the webinar to protect your privacy</a:t>
            </a:r>
            <a:r>
              <a:rPr lang="en-US" sz="2000" dirty="0" smtClean="0">
                <a:solidFill>
                  <a:srgbClr val="3C5A71"/>
                </a:solidFill>
                <a:latin typeface="Calibri (Body)"/>
              </a:rPr>
              <a:t>.</a:t>
            </a:r>
          </a:p>
          <a:p>
            <a:pPr marL="201168" lvl="1" indent="0">
              <a:buNone/>
            </a:pPr>
            <a:endParaRPr lang="en-US" sz="2000" dirty="0" smtClean="0">
              <a:latin typeface="Calibri (Body)"/>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57856" y="3111843"/>
            <a:ext cx="278129" cy="278129"/>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48521" y="3080469"/>
            <a:ext cx="340875" cy="340875"/>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376159" y="5321061"/>
            <a:ext cx="821279" cy="597090"/>
          </a:xfrm>
          <a:prstGeom prst="rect">
            <a:avLst/>
          </a:prstGeom>
        </p:spPr>
      </p:pic>
      <p:sp>
        <p:nvSpPr>
          <p:cNvPr id="7" name="TextBox 6"/>
          <p:cNvSpPr txBox="1"/>
          <p:nvPr/>
        </p:nvSpPr>
        <p:spPr>
          <a:xfrm>
            <a:off x="6918958" y="5969170"/>
            <a:ext cx="2225041" cy="307777"/>
          </a:xfrm>
          <a:prstGeom prst="rect">
            <a:avLst/>
          </a:prstGeom>
          <a:noFill/>
        </p:spPr>
        <p:txBody>
          <a:bodyPr wrap="square" rtlCol="0">
            <a:spAutoFit/>
          </a:bodyPr>
          <a:lstStyle/>
          <a:p>
            <a:r>
              <a:rPr lang="en-US" sz="1400" dirty="0" smtClean="0">
                <a:solidFill>
                  <a:srgbClr val="3C5A71"/>
                </a:solidFill>
              </a:rPr>
              <a:t>[Insert </a:t>
            </a:r>
            <a:r>
              <a:rPr lang="en-US" sz="1400" dirty="0" smtClean="0">
                <a:solidFill>
                  <a:srgbClr val="3C5A71"/>
                </a:solidFill>
              </a:rPr>
              <a:t>Study </a:t>
            </a:r>
            <a:r>
              <a:rPr lang="en-US" sz="1400" dirty="0" smtClean="0">
                <a:solidFill>
                  <a:srgbClr val="3C5A71"/>
                </a:solidFill>
              </a:rPr>
              <a:t>Logo</a:t>
            </a:r>
            <a:r>
              <a:rPr lang="en-US" sz="1400" dirty="0" smtClean="0">
                <a:solidFill>
                  <a:schemeClr val="tx1">
                    <a:lumMod val="75000"/>
                    <a:lumOff val="25000"/>
                  </a:schemeClr>
                </a:solidFill>
              </a:rPr>
              <a:t>]</a:t>
            </a:r>
            <a:endParaRPr lang="en-US" sz="1400" dirty="0">
              <a:solidFill>
                <a:schemeClr val="tx1">
                  <a:lumMod val="75000"/>
                  <a:lumOff val="25000"/>
                </a:schemeClr>
              </a:solidFill>
            </a:endParaRPr>
          </a:p>
        </p:txBody>
      </p:sp>
      <p:sp>
        <p:nvSpPr>
          <p:cNvPr id="8" name="TextBox 7"/>
          <p:cNvSpPr txBox="1"/>
          <p:nvPr/>
        </p:nvSpPr>
        <p:spPr>
          <a:xfrm>
            <a:off x="1085849" y="5813744"/>
            <a:ext cx="3732335" cy="369332"/>
          </a:xfrm>
          <a:prstGeom prst="rect">
            <a:avLst/>
          </a:prstGeom>
          <a:noFill/>
        </p:spPr>
        <p:txBody>
          <a:bodyPr wrap="square" rtlCol="0">
            <a:spAutoFit/>
          </a:bodyPr>
          <a:lstStyle/>
          <a:p>
            <a:r>
              <a:rPr lang="en-US" dirty="0" smtClean="0">
                <a:solidFill>
                  <a:srgbClr val="F7941E"/>
                </a:solidFill>
              </a:rPr>
              <a:t>Technical Support: </a:t>
            </a:r>
            <a:r>
              <a:rPr lang="en-US" dirty="0" smtClean="0">
                <a:solidFill>
                  <a:srgbClr val="3C5A71"/>
                </a:solidFill>
              </a:rPr>
              <a:t>[Toll-Free Number]</a:t>
            </a:r>
            <a:endParaRPr lang="en-US" dirty="0">
              <a:solidFill>
                <a:srgbClr val="3C5A71"/>
              </a:solidFill>
            </a:endParaRPr>
          </a:p>
        </p:txBody>
      </p:sp>
    </p:spTree>
    <p:extLst>
      <p:ext uri="{BB962C8B-B14F-4D97-AF65-F5344CB8AC3E}">
        <p14:creationId xmlns:p14="http://schemas.microsoft.com/office/powerpoint/2010/main" val="27196604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7941E"/>
                </a:solidFill>
              </a:rPr>
              <a:t>What We’ll Discuss Today</a:t>
            </a:r>
            <a:endParaRPr lang="en-US" dirty="0">
              <a:solidFill>
                <a:srgbClr val="F7941E"/>
              </a:solidFill>
            </a:endParaRPr>
          </a:p>
        </p:txBody>
      </p:sp>
      <p:sp>
        <p:nvSpPr>
          <p:cNvPr id="3" name="Content Placeholder 2"/>
          <p:cNvSpPr>
            <a:spLocks noGrp="1"/>
          </p:cNvSpPr>
          <p:nvPr>
            <p:ph sz="half" idx="1"/>
          </p:nvPr>
        </p:nvSpPr>
        <p:spPr>
          <a:xfrm>
            <a:off x="822960" y="1845734"/>
            <a:ext cx="3703320" cy="4193116"/>
          </a:xfrm>
        </p:spPr>
        <p:txBody>
          <a:bodyPr>
            <a:normAutofit fontScale="40000" lnSpcReduction="20000"/>
          </a:bodyPr>
          <a:lstStyle/>
          <a:p>
            <a:pPr marL="509588" lvl="1" indent="-309563">
              <a:buFont typeface="Wingdings" panose="05000000000000000000" pitchFamily="2" charset="2"/>
              <a:buChar char="Ø"/>
            </a:pPr>
            <a:r>
              <a:rPr lang="en-US" sz="4900" dirty="0" smtClean="0">
                <a:solidFill>
                  <a:srgbClr val="3C5A71"/>
                </a:solidFill>
              </a:rPr>
              <a:t>Meet the Study Team</a:t>
            </a:r>
          </a:p>
          <a:p>
            <a:pPr marL="509588" lvl="1" indent="-309563">
              <a:buFont typeface="Wingdings" panose="05000000000000000000" pitchFamily="2" charset="2"/>
              <a:buChar char="Ø"/>
            </a:pPr>
            <a:endParaRPr lang="en-US" sz="4900" dirty="0">
              <a:solidFill>
                <a:srgbClr val="3C5A71"/>
              </a:solidFill>
            </a:endParaRPr>
          </a:p>
          <a:p>
            <a:pPr marL="509588" lvl="1" indent="-309563">
              <a:buFont typeface="Wingdings" panose="05000000000000000000" pitchFamily="2" charset="2"/>
              <a:buChar char="Ø"/>
            </a:pPr>
            <a:r>
              <a:rPr lang="en-US" sz="4900" dirty="0" smtClean="0">
                <a:solidFill>
                  <a:srgbClr val="3C5A71"/>
                </a:solidFill>
              </a:rPr>
              <a:t>What is the Goal of the [Insert Study Name] Study</a:t>
            </a:r>
          </a:p>
          <a:p>
            <a:pPr marL="509588" lvl="1" indent="-309563">
              <a:buFont typeface="Wingdings" panose="05000000000000000000" pitchFamily="2" charset="2"/>
              <a:buChar char="Ø"/>
            </a:pPr>
            <a:endParaRPr lang="en-US" sz="4900" dirty="0" smtClean="0">
              <a:solidFill>
                <a:srgbClr val="3C5A71"/>
              </a:solidFill>
            </a:endParaRPr>
          </a:p>
          <a:p>
            <a:pPr marL="509588" lvl="1" indent="-309563">
              <a:buFont typeface="Wingdings" panose="05000000000000000000" pitchFamily="2" charset="2"/>
              <a:buChar char="Ø"/>
            </a:pPr>
            <a:r>
              <a:rPr lang="en-US" sz="4900" dirty="0" smtClean="0">
                <a:solidFill>
                  <a:srgbClr val="3C5A71"/>
                </a:solidFill>
              </a:rPr>
              <a:t>What Progress has the </a:t>
            </a:r>
            <a:r>
              <a:rPr lang="en-US" sz="4900" dirty="0">
                <a:solidFill>
                  <a:srgbClr val="3C5A71"/>
                </a:solidFill>
              </a:rPr>
              <a:t>[Insert Study </a:t>
            </a:r>
            <a:r>
              <a:rPr lang="en-US" sz="4900" dirty="0" smtClean="0">
                <a:solidFill>
                  <a:srgbClr val="3C5A71"/>
                </a:solidFill>
              </a:rPr>
              <a:t>Name] Study Made</a:t>
            </a:r>
          </a:p>
          <a:p>
            <a:pPr marL="509588" lvl="1" indent="-309563">
              <a:buFont typeface="Wingdings" panose="05000000000000000000" pitchFamily="2" charset="2"/>
              <a:buChar char="Ø"/>
            </a:pPr>
            <a:endParaRPr lang="en-US" sz="4900" dirty="0" smtClean="0">
              <a:solidFill>
                <a:srgbClr val="3C5A71"/>
              </a:solidFill>
            </a:endParaRPr>
          </a:p>
          <a:p>
            <a:pPr marL="509588" lvl="1" indent="-309563">
              <a:buFont typeface="Wingdings" panose="05000000000000000000" pitchFamily="2" charset="2"/>
              <a:buChar char="Ø"/>
            </a:pPr>
            <a:r>
              <a:rPr lang="en-US" sz="4900" dirty="0" smtClean="0">
                <a:solidFill>
                  <a:srgbClr val="3C5A71"/>
                </a:solidFill>
              </a:rPr>
              <a:t>Important </a:t>
            </a:r>
            <a:r>
              <a:rPr lang="en-US" sz="4900" dirty="0">
                <a:solidFill>
                  <a:srgbClr val="3C5A71"/>
                </a:solidFill>
              </a:rPr>
              <a:t>S</a:t>
            </a:r>
            <a:r>
              <a:rPr lang="en-US" sz="4900" dirty="0" smtClean="0">
                <a:solidFill>
                  <a:srgbClr val="3C5A71"/>
                </a:solidFill>
              </a:rPr>
              <a:t>tudy </a:t>
            </a:r>
            <a:r>
              <a:rPr lang="en-US" sz="4900" dirty="0">
                <a:solidFill>
                  <a:srgbClr val="3C5A71"/>
                </a:solidFill>
              </a:rPr>
              <a:t>R</a:t>
            </a:r>
            <a:r>
              <a:rPr lang="en-US" sz="4900" dirty="0" smtClean="0">
                <a:solidFill>
                  <a:srgbClr val="3C5A71"/>
                </a:solidFill>
              </a:rPr>
              <a:t>eminders</a:t>
            </a:r>
          </a:p>
          <a:p>
            <a:pPr marL="509588" lvl="1" indent="-309563">
              <a:buFont typeface="Wingdings" panose="05000000000000000000" pitchFamily="2" charset="2"/>
              <a:buChar char="Ø"/>
            </a:pPr>
            <a:endParaRPr lang="en-US" sz="4900" dirty="0" smtClean="0">
              <a:solidFill>
                <a:srgbClr val="3C5A71"/>
              </a:solidFill>
            </a:endParaRPr>
          </a:p>
          <a:p>
            <a:pPr marL="509588" lvl="1" indent="-309563">
              <a:buFont typeface="Wingdings" panose="05000000000000000000" pitchFamily="2" charset="2"/>
              <a:buChar char="Ø"/>
            </a:pPr>
            <a:r>
              <a:rPr lang="en-US" sz="4900" dirty="0" smtClean="0">
                <a:solidFill>
                  <a:srgbClr val="3C5A71"/>
                </a:solidFill>
              </a:rPr>
              <a:t>Why is </a:t>
            </a:r>
            <a:r>
              <a:rPr lang="en-US" sz="4900" dirty="0">
                <a:solidFill>
                  <a:srgbClr val="3C5A71"/>
                </a:solidFill>
              </a:rPr>
              <a:t>Y</a:t>
            </a:r>
            <a:r>
              <a:rPr lang="en-US" sz="4900" dirty="0" smtClean="0">
                <a:solidFill>
                  <a:srgbClr val="3C5A71"/>
                </a:solidFill>
              </a:rPr>
              <a:t>our </a:t>
            </a:r>
            <a:r>
              <a:rPr lang="en-US" sz="4900" dirty="0">
                <a:solidFill>
                  <a:srgbClr val="3C5A71"/>
                </a:solidFill>
              </a:rPr>
              <a:t>P</a:t>
            </a:r>
            <a:r>
              <a:rPr lang="en-US" sz="4900" dirty="0" smtClean="0">
                <a:solidFill>
                  <a:srgbClr val="3C5A71"/>
                </a:solidFill>
              </a:rPr>
              <a:t>articipation Important</a:t>
            </a:r>
          </a:p>
          <a:p>
            <a:pPr marL="509588" lvl="1" indent="-309563">
              <a:buFont typeface="Wingdings" panose="05000000000000000000" pitchFamily="2" charset="2"/>
              <a:buChar char="Ø"/>
            </a:pPr>
            <a:endParaRPr lang="en-US" sz="4900" dirty="0" smtClean="0">
              <a:solidFill>
                <a:srgbClr val="3C5A71"/>
              </a:solidFill>
            </a:endParaRPr>
          </a:p>
          <a:p>
            <a:pPr marL="509588" lvl="1" indent="-309563">
              <a:buFont typeface="Wingdings" panose="05000000000000000000" pitchFamily="2" charset="2"/>
              <a:buChar char="Ø"/>
            </a:pPr>
            <a:r>
              <a:rPr lang="en-US" sz="4900" dirty="0" smtClean="0">
                <a:solidFill>
                  <a:srgbClr val="3C5A71"/>
                </a:solidFill>
              </a:rPr>
              <a:t>Q&amp;A Session</a:t>
            </a:r>
          </a:p>
          <a:p>
            <a:pPr marL="201168" lvl="1" indent="0">
              <a:buNone/>
            </a:pPr>
            <a:endParaRPr lang="en-US" dirty="0"/>
          </a:p>
        </p:txBody>
      </p:sp>
      <p:pic>
        <p:nvPicPr>
          <p:cNvPr id="5" name="Content Placeholder 4"/>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5455988" y="2791430"/>
            <a:ext cx="2589779" cy="1882832"/>
          </a:xfrm>
        </p:spPr>
      </p:pic>
      <p:sp>
        <p:nvSpPr>
          <p:cNvPr id="6" name="TextBox 5"/>
          <p:cNvSpPr txBox="1"/>
          <p:nvPr/>
        </p:nvSpPr>
        <p:spPr>
          <a:xfrm>
            <a:off x="6061358" y="4674262"/>
            <a:ext cx="1253842" cy="319336"/>
          </a:xfrm>
          <a:prstGeom prst="rect">
            <a:avLst/>
          </a:prstGeom>
          <a:noFill/>
        </p:spPr>
        <p:txBody>
          <a:bodyPr wrap="square" rtlCol="0">
            <a:spAutoFit/>
          </a:bodyPr>
          <a:lstStyle/>
          <a:p>
            <a:r>
              <a:rPr lang="en-US" sz="1400" dirty="0" smtClean="0">
                <a:solidFill>
                  <a:srgbClr val="3C5A71"/>
                </a:solidFill>
              </a:rPr>
              <a:t>[Insert Image</a:t>
            </a:r>
            <a:r>
              <a:rPr lang="en-US" sz="1400" dirty="0" smtClean="0">
                <a:solidFill>
                  <a:schemeClr val="tx1">
                    <a:lumMod val="75000"/>
                    <a:lumOff val="25000"/>
                  </a:schemeClr>
                </a:solidFill>
              </a:rPr>
              <a:t>]</a:t>
            </a:r>
            <a:endParaRPr lang="en-US" sz="1400" dirty="0">
              <a:solidFill>
                <a:schemeClr val="tx1">
                  <a:lumMod val="75000"/>
                  <a:lumOff val="25000"/>
                </a:schemeClr>
              </a:solidFill>
            </a:endParaRPr>
          </a:p>
        </p:txBody>
      </p:sp>
    </p:spTree>
    <p:extLst>
      <p:ext uri="{BB962C8B-B14F-4D97-AF65-F5344CB8AC3E}">
        <p14:creationId xmlns:p14="http://schemas.microsoft.com/office/powerpoint/2010/main" val="1102353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p:cNvSpPr>
            <a:spLocks noGrp="1"/>
          </p:cNvSpPr>
          <p:nvPr>
            <p:ph idx="4294967295"/>
          </p:nvPr>
        </p:nvSpPr>
        <p:spPr>
          <a:xfrm>
            <a:off x="3349374" y="2317541"/>
            <a:ext cx="5008562" cy="473785"/>
          </a:xfrm>
        </p:spPr>
        <p:txBody>
          <a:bodyPr>
            <a:normAutofit fontScale="92500" lnSpcReduction="20000"/>
          </a:bodyPr>
          <a:lstStyle/>
          <a:p>
            <a:pPr marL="0" indent="0">
              <a:buNone/>
            </a:pPr>
            <a:r>
              <a:rPr lang="en-US" sz="3200" dirty="0" smtClean="0">
                <a:solidFill>
                  <a:srgbClr val="F7941E"/>
                </a:solidFill>
              </a:rPr>
              <a:t>Speakers:</a:t>
            </a:r>
          </a:p>
          <a:p>
            <a:pPr marL="475488" lvl="2" indent="0">
              <a:buNone/>
            </a:pPr>
            <a:endParaRPr lang="en-US" sz="2400" dirty="0"/>
          </a:p>
          <a:p>
            <a:pPr marL="761238" lvl="2" indent="-285750"/>
            <a:endParaRPr lang="en-US" sz="2000" dirty="0" smtClean="0"/>
          </a:p>
          <a:p>
            <a:endParaRPr lang="en-US" dirty="0" smtClean="0"/>
          </a:p>
        </p:txBody>
      </p:sp>
      <p:pic>
        <p:nvPicPr>
          <p:cNvPr id="8" name="Content Placeholder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9729" y="2581833"/>
            <a:ext cx="1886595" cy="1371600"/>
          </a:xfrm>
          <a:prstGeom prst="rect">
            <a:avLst/>
          </a:prstGeom>
        </p:spPr>
      </p:pic>
      <p:pic>
        <p:nvPicPr>
          <p:cNvPr id="10" name="Content Placeholder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9729" y="4612131"/>
            <a:ext cx="1886595" cy="1371600"/>
          </a:xfrm>
          <a:prstGeom prst="rect">
            <a:avLst/>
          </a:prstGeom>
        </p:spPr>
      </p:pic>
      <p:pic>
        <p:nvPicPr>
          <p:cNvPr id="14" name="Content Placeholder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9729" y="557980"/>
            <a:ext cx="1886595" cy="1371600"/>
          </a:xfrm>
          <a:prstGeom prst="rect">
            <a:avLst/>
          </a:prstGeom>
        </p:spPr>
      </p:pic>
      <p:sp>
        <p:nvSpPr>
          <p:cNvPr id="16" name="TextBox 15"/>
          <p:cNvSpPr txBox="1"/>
          <p:nvPr/>
        </p:nvSpPr>
        <p:spPr>
          <a:xfrm>
            <a:off x="3187238" y="255499"/>
            <a:ext cx="5120858" cy="535531"/>
          </a:xfrm>
          <a:prstGeom prst="rect">
            <a:avLst/>
          </a:prstGeom>
          <a:noFill/>
        </p:spPr>
        <p:txBody>
          <a:bodyPr wrap="square" rtlCol="0">
            <a:spAutoFit/>
          </a:bodyPr>
          <a:lstStyle/>
          <a:p>
            <a:pPr marL="91440" lvl="0" indent="-91440" defTabSz="914400">
              <a:lnSpc>
                <a:spcPct val="90000"/>
              </a:lnSpc>
              <a:spcBef>
                <a:spcPts val="1200"/>
              </a:spcBef>
              <a:spcAft>
                <a:spcPts val="200"/>
              </a:spcAft>
              <a:buClr>
                <a:srgbClr val="E48312"/>
              </a:buClr>
              <a:buSzPct val="100000"/>
              <a:buFont typeface="Calibri" panose="020F0502020204030204" pitchFamily="34" charset="0"/>
              <a:buChar char=" "/>
            </a:pPr>
            <a:r>
              <a:rPr lang="en-US" sz="3200" dirty="0">
                <a:solidFill>
                  <a:srgbClr val="F7941E"/>
                </a:solidFill>
              </a:rPr>
              <a:t>Moderator</a:t>
            </a:r>
            <a:r>
              <a:rPr lang="en-US" sz="3200" dirty="0" smtClean="0">
                <a:solidFill>
                  <a:srgbClr val="F7941E"/>
                </a:solidFill>
              </a:rPr>
              <a:t>:</a:t>
            </a:r>
            <a:endParaRPr lang="en-US" sz="3200" dirty="0">
              <a:solidFill>
                <a:srgbClr val="F7941E"/>
              </a:solidFill>
            </a:endParaRPr>
          </a:p>
        </p:txBody>
      </p:sp>
      <p:sp>
        <p:nvSpPr>
          <p:cNvPr id="17" name="TextBox 16"/>
          <p:cNvSpPr txBox="1"/>
          <p:nvPr/>
        </p:nvSpPr>
        <p:spPr>
          <a:xfrm>
            <a:off x="6031832" y="5133474"/>
            <a:ext cx="184731" cy="369332"/>
          </a:xfrm>
          <a:prstGeom prst="rect">
            <a:avLst/>
          </a:prstGeom>
          <a:noFill/>
        </p:spPr>
        <p:txBody>
          <a:bodyPr wrap="none" rtlCol="0">
            <a:spAutoFit/>
          </a:bodyPr>
          <a:lstStyle/>
          <a:p>
            <a:endParaRPr lang="en-US" dirty="0"/>
          </a:p>
        </p:txBody>
      </p:sp>
      <p:sp>
        <p:nvSpPr>
          <p:cNvPr id="19" name="TextBox 18"/>
          <p:cNvSpPr txBox="1"/>
          <p:nvPr/>
        </p:nvSpPr>
        <p:spPr>
          <a:xfrm>
            <a:off x="3179464" y="4908593"/>
            <a:ext cx="3757279" cy="778675"/>
          </a:xfrm>
          <a:prstGeom prst="rect">
            <a:avLst/>
          </a:prstGeom>
          <a:noFill/>
        </p:spPr>
        <p:txBody>
          <a:bodyPr wrap="square" rtlCol="0">
            <a:spAutoFit/>
          </a:bodyPr>
          <a:lstStyle/>
          <a:p>
            <a:pPr marL="578358" lvl="1" indent="-285750" defTabSz="914400">
              <a:lnSpc>
                <a:spcPct val="90000"/>
              </a:lnSpc>
              <a:spcBef>
                <a:spcPts val="200"/>
              </a:spcBef>
              <a:spcAft>
                <a:spcPts val="400"/>
              </a:spcAft>
              <a:buClr>
                <a:srgbClr val="E48312"/>
              </a:buClr>
              <a:buFont typeface="Calibri" pitchFamily="34" charset="0"/>
              <a:buChar char="◦"/>
            </a:pPr>
            <a:r>
              <a:rPr lang="en-US" sz="2400" dirty="0">
                <a:solidFill>
                  <a:srgbClr val="3C5A71"/>
                </a:solidFill>
              </a:rPr>
              <a:t>[Insert Name]</a:t>
            </a:r>
          </a:p>
          <a:p>
            <a:pPr marL="761238" lvl="2" indent="-285750" defTabSz="914400">
              <a:lnSpc>
                <a:spcPct val="90000"/>
              </a:lnSpc>
              <a:spcBef>
                <a:spcPts val="200"/>
              </a:spcBef>
              <a:spcAft>
                <a:spcPts val="400"/>
              </a:spcAft>
              <a:buClr>
                <a:srgbClr val="E48312"/>
              </a:buClr>
              <a:buFont typeface="Calibri" pitchFamily="34" charset="0"/>
              <a:buChar char="◦"/>
            </a:pPr>
            <a:r>
              <a:rPr lang="en-US" sz="2000" dirty="0" smtClean="0">
                <a:solidFill>
                  <a:srgbClr val="3C5A71"/>
                </a:solidFill>
              </a:rPr>
              <a:t>[</a:t>
            </a:r>
            <a:r>
              <a:rPr lang="en-US" sz="2000" dirty="0">
                <a:solidFill>
                  <a:srgbClr val="3C5A71"/>
                </a:solidFill>
              </a:rPr>
              <a:t>Insert Study </a:t>
            </a:r>
            <a:r>
              <a:rPr lang="en-US" sz="2000" dirty="0" smtClean="0">
                <a:solidFill>
                  <a:srgbClr val="3C5A71"/>
                </a:solidFill>
              </a:rPr>
              <a:t>Role]</a:t>
            </a:r>
            <a:endParaRPr lang="en-US" sz="2000" dirty="0">
              <a:solidFill>
                <a:srgbClr val="3C5A71"/>
              </a:solidFill>
            </a:endParaRPr>
          </a:p>
        </p:txBody>
      </p:sp>
      <p:sp>
        <p:nvSpPr>
          <p:cNvPr id="9" name="TextBox 8"/>
          <p:cNvSpPr txBox="1"/>
          <p:nvPr/>
        </p:nvSpPr>
        <p:spPr>
          <a:xfrm>
            <a:off x="1029198" y="1951151"/>
            <a:ext cx="1267656" cy="307777"/>
          </a:xfrm>
          <a:prstGeom prst="rect">
            <a:avLst/>
          </a:prstGeom>
          <a:noFill/>
        </p:spPr>
        <p:txBody>
          <a:bodyPr wrap="square" rtlCol="0">
            <a:spAutoFit/>
          </a:bodyPr>
          <a:lstStyle/>
          <a:p>
            <a:r>
              <a:rPr lang="en-US" sz="1400" dirty="0" smtClean="0">
                <a:solidFill>
                  <a:srgbClr val="3C5A71"/>
                </a:solidFill>
              </a:rPr>
              <a:t>[Insert Photo</a:t>
            </a:r>
            <a:r>
              <a:rPr lang="en-US" sz="1400" dirty="0" smtClean="0">
                <a:solidFill>
                  <a:schemeClr val="tx1">
                    <a:lumMod val="75000"/>
                    <a:lumOff val="25000"/>
                  </a:schemeClr>
                </a:solidFill>
              </a:rPr>
              <a:t>]</a:t>
            </a:r>
            <a:endParaRPr lang="en-US" sz="1400" dirty="0">
              <a:solidFill>
                <a:schemeClr val="tx1">
                  <a:lumMod val="75000"/>
                  <a:lumOff val="25000"/>
                </a:schemeClr>
              </a:solidFill>
            </a:endParaRPr>
          </a:p>
        </p:txBody>
      </p:sp>
      <p:sp>
        <p:nvSpPr>
          <p:cNvPr id="11" name="TextBox 10"/>
          <p:cNvSpPr txBox="1"/>
          <p:nvPr/>
        </p:nvSpPr>
        <p:spPr>
          <a:xfrm>
            <a:off x="1029198" y="3953433"/>
            <a:ext cx="1267656" cy="307777"/>
          </a:xfrm>
          <a:prstGeom prst="rect">
            <a:avLst/>
          </a:prstGeom>
          <a:noFill/>
        </p:spPr>
        <p:txBody>
          <a:bodyPr wrap="square" rtlCol="0">
            <a:spAutoFit/>
          </a:bodyPr>
          <a:lstStyle/>
          <a:p>
            <a:r>
              <a:rPr lang="en-US" sz="1400" dirty="0" smtClean="0">
                <a:solidFill>
                  <a:srgbClr val="3C5A71"/>
                </a:solidFill>
              </a:rPr>
              <a:t>[Insert Photo</a:t>
            </a:r>
            <a:r>
              <a:rPr lang="en-US" sz="1400" dirty="0" smtClean="0">
                <a:solidFill>
                  <a:schemeClr val="tx1">
                    <a:lumMod val="75000"/>
                    <a:lumOff val="25000"/>
                  </a:schemeClr>
                </a:solidFill>
              </a:rPr>
              <a:t>]</a:t>
            </a:r>
            <a:endParaRPr lang="en-US" sz="1400" dirty="0">
              <a:solidFill>
                <a:schemeClr val="tx1">
                  <a:lumMod val="75000"/>
                  <a:lumOff val="25000"/>
                </a:schemeClr>
              </a:solidFill>
            </a:endParaRPr>
          </a:p>
        </p:txBody>
      </p:sp>
      <p:sp>
        <p:nvSpPr>
          <p:cNvPr id="13" name="TextBox 12"/>
          <p:cNvSpPr txBox="1"/>
          <p:nvPr/>
        </p:nvSpPr>
        <p:spPr>
          <a:xfrm>
            <a:off x="1029198" y="5936033"/>
            <a:ext cx="1267656" cy="307777"/>
          </a:xfrm>
          <a:prstGeom prst="rect">
            <a:avLst/>
          </a:prstGeom>
          <a:noFill/>
        </p:spPr>
        <p:txBody>
          <a:bodyPr wrap="square" rtlCol="0">
            <a:spAutoFit/>
          </a:bodyPr>
          <a:lstStyle/>
          <a:p>
            <a:r>
              <a:rPr lang="en-US" sz="1400" dirty="0" smtClean="0">
                <a:solidFill>
                  <a:srgbClr val="3C5A71"/>
                </a:solidFill>
              </a:rPr>
              <a:t>[Insert Photo</a:t>
            </a:r>
            <a:r>
              <a:rPr lang="en-US" sz="1400" dirty="0" smtClean="0">
                <a:solidFill>
                  <a:schemeClr val="tx1">
                    <a:lumMod val="75000"/>
                    <a:lumOff val="25000"/>
                  </a:schemeClr>
                </a:solidFill>
              </a:rPr>
              <a:t>]</a:t>
            </a:r>
            <a:endParaRPr lang="en-US" sz="1400" dirty="0">
              <a:solidFill>
                <a:schemeClr val="tx1">
                  <a:lumMod val="75000"/>
                  <a:lumOff val="25000"/>
                </a:schemeClr>
              </a:solidFill>
            </a:endParaRPr>
          </a:p>
        </p:txBody>
      </p:sp>
      <p:sp>
        <p:nvSpPr>
          <p:cNvPr id="18" name="TextBox 17"/>
          <p:cNvSpPr txBox="1"/>
          <p:nvPr/>
        </p:nvSpPr>
        <p:spPr>
          <a:xfrm>
            <a:off x="3187238" y="2972466"/>
            <a:ext cx="3757279" cy="778675"/>
          </a:xfrm>
          <a:prstGeom prst="rect">
            <a:avLst/>
          </a:prstGeom>
          <a:noFill/>
        </p:spPr>
        <p:txBody>
          <a:bodyPr wrap="square" rtlCol="0">
            <a:spAutoFit/>
          </a:bodyPr>
          <a:lstStyle/>
          <a:p>
            <a:pPr marL="578358" lvl="1" indent="-285750" defTabSz="914400">
              <a:lnSpc>
                <a:spcPct val="90000"/>
              </a:lnSpc>
              <a:spcBef>
                <a:spcPts val="200"/>
              </a:spcBef>
              <a:spcAft>
                <a:spcPts val="400"/>
              </a:spcAft>
              <a:buClr>
                <a:srgbClr val="E48312"/>
              </a:buClr>
              <a:buFont typeface="Calibri" pitchFamily="34" charset="0"/>
              <a:buChar char="◦"/>
            </a:pPr>
            <a:r>
              <a:rPr lang="en-US" sz="2400" dirty="0">
                <a:solidFill>
                  <a:srgbClr val="3C5A71"/>
                </a:solidFill>
              </a:rPr>
              <a:t>[Insert Name]</a:t>
            </a:r>
          </a:p>
          <a:p>
            <a:pPr marL="761238" lvl="2" indent="-285750" defTabSz="914400">
              <a:lnSpc>
                <a:spcPct val="90000"/>
              </a:lnSpc>
              <a:spcBef>
                <a:spcPts val="200"/>
              </a:spcBef>
              <a:spcAft>
                <a:spcPts val="400"/>
              </a:spcAft>
              <a:buClr>
                <a:srgbClr val="E48312"/>
              </a:buClr>
              <a:buFont typeface="Calibri" pitchFamily="34" charset="0"/>
              <a:buChar char="◦"/>
            </a:pPr>
            <a:r>
              <a:rPr lang="en-US" sz="2000" dirty="0" smtClean="0">
                <a:solidFill>
                  <a:srgbClr val="3C5A71"/>
                </a:solidFill>
              </a:rPr>
              <a:t>[</a:t>
            </a:r>
            <a:r>
              <a:rPr lang="en-US" sz="2000" dirty="0">
                <a:solidFill>
                  <a:srgbClr val="3C5A71"/>
                </a:solidFill>
              </a:rPr>
              <a:t>Insert Study </a:t>
            </a:r>
            <a:r>
              <a:rPr lang="en-US" sz="2000" dirty="0" smtClean="0">
                <a:solidFill>
                  <a:srgbClr val="3C5A71"/>
                </a:solidFill>
              </a:rPr>
              <a:t>Role]</a:t>
            </a:r>
            <a:endParaRPr lang="en-US" sz="2000" dirty="0">
              <a:solidFill>
                <a:srgbClr val="3C5A71"/>
              </a:solidFill>
            </a:endParaRPr>
          </a:p>
        </p:txBody>
      </p:sp>
      <p:sp>
        <p:nvSpPr>
          <p:cNvPr id="20" name="TextBox 19"/>
          <p:cNvSpPr txBox="1"/>
          <p:nvPr/>
        </p:nvSpPr>
        <p:spPr>
          <a:xfrm>
            <a:off x="3179464" y="840783"/>
            <a:ext cx="3757279" cy="778675"/>
          </a:xfrm>
          <a:prstGeom prst="rect">
            <a:avLst/>
          </a:prstGeom>
          <a:noFill/>
        </p:spPr>
        <p:txBody>
          <a:bodyPr wrap="square" rtlCol="0">
            <a:spAutoFit/>
          </a:bodyPr>
          <a:lstStyle/>
          <a:p>
            <a:pPr marL="578358" lvl="1" indent="-285750" defTabSz="914400">
              <a:lnSpc>
                <a:spcPct val="90000"/>
              </a:lnSpc>
              <a:spcBef>
                <a:spcPts val="200"/>
              </a:spcBef>
              <a:spcAft>
                <a:spcPts val="400"/>
              </a:spcAft>
              <a:buClr>
                <a:srgbClr val="E48312"/>
              </a:buClr>
              <a:buFont typeface="Calibri" pitchFamily="34" charset="0"/>
              <a:buChar char="◦"/>
            </a:pPr>
            <a:r>
              <a:rPr lang="en-US" sz="2400" dirty="0">
                <a:solidFill>
                  <a:srgbClr val="3C5A71"/>
                </a:solidFill>
              </a:rPr>
              <a:t>[Insert Name]</a:t>
            </a:r>
          </a:p>
          <a:p>
            <a:pPr marL="761238" lvl="2" indent="-285750" defTabSz="914400">
              <a:lnSpc>
                <a:spcPct val="90000"/>
              </a:lnSpc>
              <a:spcBef>
                <a:spcPts val="200"/>
              </a:spcBef>
              <a:spcAft>
                <a:spcPts val="400"/>
              </a:spcAft>
              <a:buClr>
                <a:srgbClr val="E48312"/>
              </a:buClr>
              <a:buFont typeface="Calibri" pitchFamily="34" charset="0"/>
              <a:buChar char="◦"/>
            </a:pPr>
            <a:r>
              <a:rPr lang="en-US" sz="2000" dirty="0" smtClean="0">
                <a:solidFill>
                  <a:srgbClr val="3C5A71"/>
                </a:solidFill>
              </a:rPr>
              <a:t>[</a:t>
            </a:r>
            <a:r>
              <a:rPr lang="en-US" sz="2000" dirty="0">
                <a:solidFill>
                  <a:srgbClr val="3C5A71"/>
                </a:solidFill>
              </a:rPr>
              <a:t>Insert Study </a:t>
            </a:r>
            <a:r>
              <a:rPr lang="en-US" sz="2000" dirty="0" smtClean="0">
                <a:solidFill>
                  <a:srgbClr val="3C5A71"/>
                </a:solidFill>
              </a:rPr>
              <a:t>Role]</a:t>
            </a:r>
            <a:endParaRPr lang="en-US" sz="2000" dirty="0">
              <a:solidFill>
                <a:srgbClr val="3C5A71"/>
              </a:solidFill>
            </a:endParaRPr>
          </a:p>
        </p:txBody>
      </p:sp>
    </p:spTree>
    <p:extLst>
      <p:ext uri="{BB962C8B-B14F-4D97-AF65-F5344CB8AC3E}">
        <p14:creationId xmlns:p14="http://schemas.microsoft.com/office/powerpoint/2010/main" val="28789939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7941E"/>
                </a:solidFill>
              </a:rPr>
              <a:t>What is the study’s goal?</a:t>
            </a:r>
            <a:endParaRPr lang="en-US" dirty="0">
              <a:solidFill>
                <a:srgbClr val="F7941E"/>
              </a:solidFill>
            </a:endParaRPr>
          </a:p>
        </p:txBody>
      </p:sp>
      <p:sp>
        <p:nvSpPr>
          <p:cNvPr id="3" name="Content Placeholder 2"/>
          <p:cNvSpPr>
            <a:spLocks noGrp="1"/>
          </p:cNvSpPr>
          <p:nvPr>
            <p:ph sz="half" idx="1"/>
          </p:nvPr>
        </p:nvSpPr>
        <p:spPr/>
        <p:txBody>
          <a:bodyPr>
            <a:normAutofit/>
          </a:bodyPr>
          <a:lstStyle/>
          <a:p>
            <a:pPr marL="512763" lvl="1" indent="-312738">
              <a:buFont typeface="Wingdings" panose="05000000000000000000" pitchFamily="2" charset="2"/>
              <a:buChar char="Ø"/>
            </a:pPr>
            <a:r>
              <a:rPr lang="en-US" sz="2000" dirty="0" smtClean="0">
                <a:solidFill>
                  <a:srgbClr val="3C5A71"/>
                </a:solidFill>
              </a:rPr>
              <a:t>[List high-level objectives of the study]</a:t>
            </a:r>
          </a:p>
          <a:p>
            <a:pPr marL="512763" lvl="1" indent="-312738">
              <a:buFont typeface="Wingdings" panose="05000000000000000000" pitchFamily="2" charset="2"/>
              <a:buChar char="Ø"/>
            </a:pPr>
            <a:endParaRPr lang="en-US" sz="2000" dirty="0" smtClean="0">
              <a:solidFill>
                <a:srgbClr val="3C5A71"/>
              </a:solidFill>
            </a:endParaRPr>
          </a:p>
          <a:p>
            <a:pPr marL="512763" lvl="1" indent="-312738">
              <a:buFont typeface="Wingdings" panose="05000000000000000000" pitchFamily="2" charset="2"/>
              <a:buChar char="Ø"/>
            </a:pPr>
            <a:r>
              <a:rPr lang="en-US" sz="2000" dirty="0" smtClean="0">
                <a:solidFill>
                  <a:srgbClr val="3C5A71"/>
                </a:solidFill>
              </a:rPr>
              <a:t>[Avoid scientific jargon and define unfamiliar terms]</a:t>
            </a:r>
          </a:p>
          <a:p>
            <a:pPr marL="512763" lvl="1" indent="-312738">
              <a:buFont typeface="Wingdings" panose="05000000000000000000" pitchFamily="2" charset="2"/>
              <a:buChar char="Ø"/>
            </a:pPr>
            <a:endParaRPr lang="en-US" sz="2000" dirty="0" smtClean="0">
              <a:solidFill>
                <a:srgbClr val="3C5A71"/>
              </a:solidFill>
            </a:endParaRPr>
          </a:p>
          <a:p>
            <a:pPr marL="512763" lvl="1" indent="-312738">
              <a:buFont typeface="Wingdings" panose="05000000000000000000" pitchFamily="2" charset="2"/>
              <a:buChar char="Ø"/>
            </a:pPr>
            <a:r>
              <a:rPr lang="en-US" sz="2000" dirty="0" smtClean="0">
                <a:solidFill>
                  <a:srgbClr val="3C5A71"/>
                </a:solidFill>
              </a:rPr>
              <a:t>[Consider using analogies to explain complex ideas]</a:t>
            </a:r>
          </a:p>
          <a:p>
            <a:pPr marL="201168" lvl="1" indent="0">
              <a:buNone/>
            </a:pPr>
            <a:endParaRPr lang="en-US" dirty="0"/>
          </a:p>
        </p:txBody>
      </p:sp>
      <p:pic>
        <p:nvPicPr>
          <p:cNvPr id="6" name="Content Placeholder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3389" y="2454546"/>
            <a:ext cx="2589779" cy="1882832"/>
          </a:xfrm>
          <a:prstGeom prst="rect">
            <a:avLst/>
          </a:prstGeom>
        </p:spPr>
      </p:pic>
      <p:sp>
        <p:nvSpPr>
          <p:cNvPr id="7" name="TextBox 6"/>
          <p:cNvSpPr txBox="1"/>
          <p:nvPr/>
        </p:nvSpPr>
        <p:spPr>
          <a:xfrm>
            <a:off x="6061357" y="4337378"/>
            <a:ext cx="1253842" cy="319336"/>
          </a:xfrm>
          <a:prstGeom prst="rect">
            <a:avLst/>
          </a:prstGeom>
          <a:noFill/>
        </p:spPr>
        <p:txBody>
          <a:bodyPr wrap="square" rtlCol="0">
            <a:spAutoFit/>
          </a:bodyPr>
          <a:lstStyle/>
          <a:p>
            <a:r>
              <a:rPr lang="en-US" sz="1400" dirty="0" smtClean="0">
                <a:solidFill>
                  <a:srgbClr val="3C5A71"/>
                </a:solidFill>
              </a:rPr>
              <a:t>[Insert Image</a:t>
            </a:r>
            <a:r>
              <a:rPr lang="en-US" sz="1400" dirty="0" smtClean="0">
                <a:solidFill>
                  <a:schemeClr val="tx1">
                    <a:lumMod val="75000"/>
                    <a:lumOff val="25000"/>
                  </a:schemeClr>
                </a:solidFill>
              </a:rPr>
              <a:t>]</a:t>
            </a:r>
            <a:endParaRPr lang="en-US" sz="1400" dirty="0">
              <a:solidFill>
                <a:schemeClr val="tx1">
                  <a:lumMod val="75000"/>
                  <a:lumOff val="25000"/>
                </a:schemeClr>
              </a:solidFill>
            </a:endParaRPr>
          </a:p>
        </p:txBody>
      </p:sp>
    </p:spTree>
    <p:extLst>
      <p:ext uri="{BB962C8B-B14F-4D97-AF65-F5344CB8AC3E}">
        <p14:creationId xmlns:p14="http://schemas.microsoft.com/office/powerpoint/2010/main" val="18936093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7941E"/>
                </a:solidFill>
              </a:rPr>
              <a:t>What progress has the study made?</a:t>
            </a:r>
            <a:endParaRPr lang="en-US" dirty="0">
              <a:solidFill>
                <a:srgbClr val="F7941E"/>
              </a:solidFill>
            </a:endParaRPr>
          </a:p>
        </p:txBody>
      </p:sp>
      <p:sp>
        <p:nvSpPr>
          <p:cNvPr id="3" name="Content Placeholder 2"/>
          <p:cNvSpPr>
            <a:spLocks noGrp="1"/>
          </p:cNvSpPr>
          <p:nvPr>
            <p:ph sz="half" idx="1"/>
          </p:nvPr>
        </p:nvSpPr>
        <p:spPr/>
        <p:txBody>
          <a:bodyPr>
            <a:normAutofit lnSpcReduction="10000"/>
          </a:bodyPr>
          <a:lstStyle/>
          <a:p>
            <a:pPr marL="512763" lvl="1" indent="-312738">
              <a:buFont typeface="Wingdings" panose="05000000000000000000" pitchFamily="2" charset="2"/>
              <a:buChar char="Ø"/>
            </a:pPr>
            <a:r>
              <a:rPr lang="en-US" sz="2000" dirty="0" smtClean="0">
                <a:solidFill>
                  <a:srgbClr val="3C5A71"/>
                </a:solidFill>
              </a:rPr>
              <a:t>[Note </a:t>
            </a:r>
            <a:r>
              <a:rPr lang="en-US" sz="2000" dirty="0" smtClean="0">
                <a:solidFill>
                  <a:srgbClr val="3C5A71"/>
                </a:solidFill>
              </a:rPr>
              <a:t>the</a:t>
            </a:r>
            <a:r>
              <a:rPr lang="en-US" sz="2000" dirty="0" smtClean="0">
                <a:solidFill>
                  <a:srgbClr val="3C5A71"/>
                </a:solidFill>
              </a:rPr>
              <a:t> </a:t>
            </a:r>
            <a:r>
              <a:rPr lang="en-US" sz="2000" dirty="0" smtClean="0">
                <a:solidFill>
                  <a:srgbClr val="3C5A71"/>
                </a:solidFill>
              </a:rPr>
              <a:t>latest study </a:t>
            </a:r>
            <a:r>
              <a:rPr lang="en-US" sz="2000" dirty="0" smtClean="0">
                <a:solidFill>
                  <a:srgbClr val="3C5A71"/>
                </a:solidFill>
              </a:rPr>
              <a:t>milestone that </a:t>
            </a:r>
            <a:r>
              <a:rPr lang="en-US" sz="2000" dirty="0" smtClean="0">
                <a:solidFill>
                  <a:srgbClr val="3C5A71"/>
                </a:solidFill>
              </a:rPr>
              <a:t>has been accomplished]</a:t>
            </a:r>
          </a:p>
          <a:p>
            <a:pPr marL="512763" lvl="1" indent="-312738">
              <a:buFont typeface="Wingdings" panose="05000000000000000000" pitchFamily="2" charset="2"/>
              <a:buChar char="Ø"/>
            </a:pPr>
            <a:endParaRPr lang="en-US" sz="2000" dirty="0" smtClean="0">
              <a:solidFill>
                <a:srgbClr val="3C5A71"/>
              </a:solidFill>
            </a:endParaRPr>
          </a:p>
          <a:p>
            <a:pPr marL="512763" lvl="1" indent="-312738">
              <a:buFont typeface="Wingdings" panose="05000000000000000000" pitchFamily="2" charset="2"/>
              <a:buChar char="Ø"/>
            </a:pPr>
            <a:r>
              <a:rPr lang="en-US" sz="2000" dirty="0" smtClean="0">
                <a:solidFill>
                  <a:srgbClr val="3C5A71"/>
                </a:solidFill>
              </a:rPr>
              <a:t>[Explain how this is important to the </a:t>
            </a:r>
            <a:r>
              <a:rPr lang="en-US" sz="2000" dirty="0" smtClean="0">
                <a:solidFill>
                  <a:srgbClr val="3C5A71"/>
                </a:solidFill>
              </a:rPr>
              <a:t>study’s success]</a:t>
            </a:r>
          </a:p>
          <a:p>
            <a:pPr marL="512763" lvl="1" indent="-312738">
              <a:buFont typeface="Wingdings" panose="05000000000000000000" pitchFamily="2" charset="2"/>
              <a:buChar char="Ø"/>
            </a:pPr>
            <a:endParaRPr lang="en-US" sz="2000" dirty="0">
              <a:solidFill>
                <a:srgbClr val="3C5A71"/>
              </a:solidFill>
            </a:endParaRPr>
          </a:p>
          <a:p>
            <a:pPr marL="512763" lvl="1" indent="-312738">
              <a:buFont typeface="Wingdings" panose="05000000000000000000" pitchFamily="2" charset="2"/>
              <a:buChar char="Ø"/>
            </a:pPr>
            <a:r>
              <a:rPr lang="en-US" sz="2000" dirty="0" smtClean="0">
                <a:solidFill>
                  <a:srgbClr val="3C5A71"/>
                </a:solidFill>
              </a:rPr>
              <a:t>[Provide information on the next study milestone to be achieved]</a:t>
            </a:r>
            <a:endParaRPr lang="en-US" sz="2000" dirty="0" smtClean="0">
              <a:solidFill>
                <a:srgbClr val="3C5A71"/>
              </a:solidFill>
            </a:endParaRPr>
          </a:p>
          <a:p>
            <a:pPr marL="512763" lvl="1" indent="-312738">
              <a:buFont typeface="Wingdings" panose="05000000000000000000" pitchFamily="2" charset="2"/>
              <a:buChar char="Ø"/>
            </a:pPr>
            <a:endParaRPr lang="en-US" sz="2000" dirty="0" smtClean="0">
              <a:solidFill>
                <a:srgbClr val="3C5A71"/>
              </a:solidFill>
            </a:endParaRPr>
          </a:p>
          <a:p>
            <a:pPr marL="512763" lvl="1" indent="-312738">
              <a:buFont typeface="Wingdings" panose="05000000000000000000" pitchFamily="2" charset="2"/>
              <a:buChar char="Ø"/>
            </a:pPr>
            <a:r>
              <a:rPr lang="en-US" sz="2000" dirty="0" smtClean="0">
                <a:solidFill>
                  <a:srgbClr val="3C5A71"/>
                </a:solidFill>
              </a:rPr>
              <a:t>[Be sure to thank participants for their role in this </a:t>
            </a:r>
            <a:r>
              <a:rPr lang="en-US" sz="2000" dirty="0" smtClean="0">
                <a:solidFill>
                  <a:srgbClr val="3C5A71"/>
                </a:solidFill>
              </a:rPr>
              <a:t>past and future achievements]</a:t>
            </a:r>
            <a:endParaRPr lang="en-US" sz="2000" dirty="0" smtClean="0">
              <a:solidFill>
                <a:srgbClr val="3C5A71"/>
              </a:solidFill>
            </a:endParaRPr>
          </a:p>
          <a:p>
            <a:pPr marL="201168" lvl="1" indent="0">
              <a:buNone/>
            </a:pPr>
            <a:endParaRPr lang="en-US" dirty="0"/>
          </a:p>
        </p:txBody>
      </p:sp>
      <p:pic>
        <p:nvPicPr>
          <p:cNvPr id="6" name="Content Placeholder 4"/>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5488073" y="2711220"/>
            <a:ext cx="2589779" cy="1882832"/>
          </a:xfrm>
        </p:spPr>
      </p:pic>
      <p:sp>
        <p:nvSpPr>
          <p:cNvPr id="7" name="TextBox 6"/>
          <p:cNvSpPr txBox="1"/>
          <p:nvPr/>
        </p:nvSpPr>
        <p:spPr>
          <a:xfrm>
            <a:off x="6093443" y="4594052"/>
            <a:ext cx="1253842" cy="319336"/>
          </a:xfrm>
          <a:prstGeom prst="rect">
            <a:avLst/>
          </a:prstGeom>
          <a:noFill/>
        </p:spPr>
        <p:txBody>
          <a:bodyPr wrap="square" rtlCol="0">
            <a:spAutoFit/>
          </a:bodyPr>
          <a:lstStyle/>
          <a:p>
            <a:r>
              <a:rPr lang="en-US" sz="1400" dirty="0" smtClean="0">
                <a:solidFill>
                  <a:srgbClr val="3C5A71"/>
                </a:solidFill>
              </a:rPr>
              <a:t>[Insert Image</a:t>
            </a:r>
            <a:r>
              <a:rPr lang="en-US" sz="1400" dirty="0" smtClean="0">
                <a:solidFill>
                  <a:schemeClr val="tx1">
                    <a:lumMod val="75000"/>
                    <a:lumOff val="25000"/>
                  </a:schemeClr>
                </a:solidFill>
              </a:rPr>
              <a:t>]</a:t>
            </a:r>
            <a:endParaRPr lang="en-US" sz="1400" dirty="0">
              <a:solidFill>
                <a:schemeClr val="tx1">
                  <a:lumMod val="75000"/>
                  <a:lumOff val="25000"/>
                </a:schemeClr>
              </a:solidFill>
            </a:endParaRPr>
          </a:p>
        </p:txBody>
      </p:sp>
    </p:spTree>
    <p:extLst>
      <p:ext uri="{BB962C8B-B14F-4D97-AF65-F5344CB8AC3E}">
        <p14:creationId xmlns:p14="http://schemas.microsoft.com/office/powerpoint/2010/main" val="34946918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7941E"/>
                </a:solidFill>
              </a:rPr>
              <a:t>Important Study Reminders</a:t>
            </a:r>
            <a:endParaRPr lang="en-US" dirty="0">
              <a:solidFill>
                <a:srgbClr val="F7941E"/>
              </a:solidFill>
            </a:endParaRPr>
          </a:p>
        </p:txBody>
      </p:sp>
      <p:sp>
        <p:nvSpPr>
          <p:cNvPr id="3" name="Content Placeholder 2"/>
          <p:cNvSpPr>
            <a:spLocks noGrp="1"/>
          </p:cNvSpPr>
          <p:nvPr>
            <p:ph sz="half" idx="1"/>
          </p:nvPr>
        </p:nvSpPr>
        <p:spPr>
          <a:xfrm>
            <a:off x="822960" y="1845733"/>
            <a:ext cx="3703320" cy="4522983"/>
          </a:xfrm>
        </p:spPr>
        <p:txBody>
          <a:bodyPr>
            <a:normAutofit fontScale="92500" lnSpcReduction="20000"/>
          </a:bodyPr>
          <a:lstStyle/>
          <a:p>
            <a:pPr marL="512763" lvl="1" indent="-312738">
              <a:buFont typeface="Wingdings" panose="05000000000000000000" pitchFamily="2" charset="2"/>
              <a:buChar char="Ø"/>
            </a:pPr>
            <a:r>
              <a:rPr lang="en-US" sz="2000" dirty="0" smtClean="0">
                <a:solidFill>
                  <a:srgbClr val="3C5A71"/>
                </a:solidFill>
              </a:rPr>
              <a:t>[List important reminders for study participation]</a:t>
            </a:r>
          </a:p>
          <a:p>
            <a:pPr marL="512763" lvl="1" indent="-312738">
              <a:buFont typeface="Wingdings" panose="05000000000000000000" pitchFamily="2" charset="2"/>
              <a:buChar char="Ø"/>
            </a:pPr>
            <a:endParaRPr lang="en-US" sz="2000" dirty="0">
              <a:solidFill>
                <a:srgbClr val="3C5A71"/>
              </a:solidFill>
            </a:endParaRPr>
          </a:p>
          <a:p>
            <a:pPr marL="512763" lvl="1" indent="-312738">
              <a:buFont typeface="Wingdings" panose="05000000000000000000" pitchFamily="2" charset="2"/>
              <a:buChar char="Ø"/>
            </a:pPr>
            <a:r>
              <a:rPr lang="en-US" sz="2000" dirty="0" smtClean="0">
                <a:solidFill>
                  <a:srgbClr val="3C5A71"/>
                </a:solidFill>
              </a:rPr>
              <a:t>[Provide helpful tips to remember important study activities, e.g. set a recurring alarm to remember to take your study medication.]</a:t>
            </a:r>
          </a:p>
          <a:p>
            <a:pPr marL="512763" lvl="1" indent="-312738">
              <a:buFont typeface="Wingdings" panose="05000000000000000000" pitchFamily="2" charset="2"/>
              <a:buChar char="Ø"/>
            </a:pPr>
            <a:endParaRPr lang="en-US" sz="2000" dirty="0" smtClean="0">
              <a:solidFill>
                <a:srgbClr val="3C5A71"/>
              </a:solidFill>
            </a:endParaRPr>
          </a:p>
          <a:p>
            <a:pPr marL="512763" lvl="1" indent="-312738">
              <a:buFont typeface="Wingdings" panose="05000000000000000000" pitchFamily="2" charset="2"/>
              <a:buChar char="Ø"/>
            </a:pPr>
            <a:r>
              <a:rPr lang="en-US" sz="2000" dirty="0" smtClean="0">
                <a:solidFill>
                  <a:srgbClr val="3C5A71"/>
                </a:solidFill>
              </a:rPr>
              <a:t>[Be sure to explain why completing these tasks is important to the study’s integrity. For example, forgetting to take your study medication makes it difficult for the study team to understand the drug’s effect and make conclusions about the drug at the end of the study.]</a:t>
            </a:r>
          </a:p>
        </p:txBody>
      </p:sp>
      <p:pic>
        <p:nvPicPr>
          <p:cNvPr id="7" name="Content Placeholder 4"/>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5439946" y="2663093"/>
            <a:ext cx="2589779" cy="1882832"/>
          </a:xfrm>
        </p:spPr>
      </p:pic>
      <p:sp>
        <p:nvSpPr>
          <p:cNvPr id="8" name="TextBox 7"/>
          <p:cNvSpPr txBox="1"/>
          <p:nvPr/>
        </p:nvSpPr>
        <p:spPr>
          <a:xfrm>
            <a:off x="6045316" y="4545925"/>
            <a:ext cx="1253842" cy="319336"/>
          </a:xfrm>
          <a:prstGeom prst="rect">
            <a:avLst/>
          </a:prstGeom>
          <a:noFill/>
        </p:spPr>
        <p:txBody>
          <a:bodyPr wrap="square" rtlCol="0">
            <a:spAutoFit/>
          </a:bodyPr>
          <a:lstStyle/>
          <a:p>
            <a:r>
              <a:rPr lang="en-US" sz="1400" dirty="0" smtClean="0">
                <a:solidFill>
                  <a:srgbClr val="3C5A71"/>
                </a:solidFill>
              </a:rPr>
              <a:t>[Insert Image</a:t>
            </a:r>
            <a:r>
              <a:rPr lang="en-US" sz="1400" dirty="0" smtClean="0">
                <a:solidFill>
                  <a:schemeClr val="tx1">
                    <a:lumMod val="75000"/>
                    <a:lumOff val="25000"/>
                  </a:schemeClr>
                </a:solidFill>
              </a:rPr>
              <a:t>]</a:t>
            </a:r>
            <a:endParaRPr lang="en-US" sz="1400" dirty="0">
              <a:solidFill>
                <a:schemeClr val="tx1">
                  <a:lumMod val="75000"/>
                  <a:lumOff val="25000"/>
                </a:schemeClr>
              </a:solidFill>
            </a:endParaRPr>
          </a:p>
        </p:txBody>
      </p:sp>
    </p:spTree>
    <p:extLst>
      <p:ext uri="{BB962C8B-B14F-4D97-AF65-F5344CB8AC3E}">
        <p14:creationId xmlns:p14="http://schemas.microsoft.com/office/powerpoint/2010/main" val="13313310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7941E"/>
                </a:solidFill>
              </a:rPr>
              <a:t>Why your participation is important!</a:t>
            </a:r>
            <a:endParaRPr lang="en-US" dirty="0">
              <a:solidFill>
                <a:srgbClr val="F7941E"/>
              </a:solidFill>
            </a:endParaRPr>
          </a:p>
        </p:txBody>
      </p:sp>
      <p:sp>
        <p:nvSpPr>
          <p:cNvPr id="3" name="Content Placeholder 2"/>
          <p:cNvSpPr>
            <a:spLocks noGrp="1"/>
          </p:cNvSpPr>
          <p:nvPr>
            <p:ph sz="half" idx="1"/>
          </p:nvPr>
        </p:nvSpPr>
        <p:spPr/>
        <p:txBody>
          <a:bodyPr>
            <a:normAutofit/>
          </a:bodyPr>
          <a:lstStyle/>
          <a:p>
            <a:pPr marL="512763" lvl="1" indent="-312738">
              <a:buFont typeface="Wingdings" panose="05000000000000000000" pitchFamily="2" charset="2"/>
              <a:buChar char="Ø"/>
            </a:pPr>
            <a:r>
              <a:rPr lang="en-US" sz="2000" dirty="0" smtClean="0">
                <a:solidFill>
                  <a:srgbClr val="3C5A71"/>
                </a:solidFill>
              </a:rPr>
              <a:t>[Explain that research participation is necessary to find new treatments]</a:t>
            </a:r>
          </a:p>
          <a:p>
            <a:pPr marL="512763" lvl="1" indent="-312738">
              <a:buFont typeface="Wingdings" panose="05000000000000000000" pitchFamily="2" charset="2"/>
              <a:buChar char="Ø"/>
            </a:pPr>
            <a:endParaRPr lang="en-US" sz="2000" dirty="0" smtClean="0">
              <a:solidFill>
                <a:srgbClr val="3C5A71"/>
              </a:solidFill>
            </a:endParaRPr>
          </a:p>
          <a:p>
            <a:pPr marL="512763" lvl="1" indent="-312738">
              <a:buFont typeface="Wingdings" panose="05000000000000000000" pitchFamily="2" charset="2"/>
              <a:buChar char="Ø"/>
            </a:pPr>
            <a:r>
              <a:rPr lang="en-US" sz="2000" dirty="0" smtClean="0">
                <a:solidFill>
                  <a:srgbClr val="3C5A71"/>
                </a:solidFill>
              </a:rPr>
              <a:t>[Explain how important each participant is to the success of the study]</a:t>
            </a:r>
          </a:p>
          <a:p>
            <a:pPr marL="512763" lvl="1" indent="-312738">
              <a:buFont typeface="Wingdings" panose="05000000000000000000" pitchFamily="2" charset="2"/>
              <a:buChar char="Ø"/>
            </a:pPr>
            <a:endParaRPr lang="en-US" sz="2000" dirty="0" smtClean="0">
              <a:solidFill>
                <a:srgbClr val="3C5A71"/>
              </a:solidFill>
            </a:endParaRPr>
          </a:p>
          <a:p>
            <a:pPr marL="512763" lvl="1" indent="-312738">
              <a:buFont typeface="Wingdings" panose="05000000000000000000" pitchFamily="2" charset="2"/>
              <a:buChar char="Ø"/>
            </a:pPr>
            <a:r>
              <a:rPr lang="en-US" sz="2000" dirty="0" smtClean="0">
                <a:solidFill>
                  <a:srgbClr val="3C5A71"/>
                </a:solidFill>
              </a:rPr>
              <a:t>[Thank participants and their family and friends for their commitment]</a:t>
            </a:r>
          </a:p>
          <a:p>
            <a:pPr marL="201168" lvl="1" indent="0">
              <a:buNone/>
            </a:pPr>
            <a:endParaRPr lang="en-US" dirty="0"/>
          </a:p>
        </p:txBody>
      </p:sp>
      <p:pic>
        <p:nvPicPr>
          <p:cNvPr id="6" name="Content Placeholder 4"/>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5488072" y="2470588"/>
            <a:ext cx="2589779" cy="1882832"/>
          </a:xfrm>
        </p:spPr>
      </p:pic>
      <p:sp>
        <p:nvSpPr>
          <p:cNvPr id="7" name="TextBox 6"/>
          <p:cNvSpPr txBox="1"/>
          <p:nvPr/>
        </p:nvSpPr>
        <p:spPr>
          <a:xfrm>
            <a:off x="6093442" y="4353420"/>
            <a:ext cx="1253842" cy="319336"/>
          </a:xfrm>
          <a:prstGeom prst="rect">
            <a:avLst/>
          </a:prstGeom>
          <a:noFill/>
        </p:spPr>
        <p:txBody>
          <a:bodyPr wrap="square" rtlCol="0">
            <a:spAutoFit/>
          </a:bodyPr>
          <a:lstStyle/>
          <a:p>
            <a:r>
              <a:rPr lang="en-US" sz="1400" dirty="0" smtClean="0">
                <a:solidFill>
                  <a:srgbClr val="3C5A71"/>
                </a:solidFill>
              </a:rPr>
              <a:t>[Insert Image</a:t>
            </a:r>
            <a:r>
              <a:rPr lang="en-US" sz="1400" dirty="0" smtClean="0">
                <a:solidFill>
                  <a:schemeClr val="tx1">
                    <a:lumMod val="75000"/>
                    <a:lumOff val="25000"/>
                  </a:schemeClr>
                </a:solidFill>
              </a:rPr>
              <a:t>]</a:t>
            </a:r>
            <a:endParaRPr lang="en-US" sz="1400" dirty="0">
              <a:solidFill>
                <a:schemeClr val="tx1">
                  <a:lumMod val="75000"/>
                  <a:lumOff val="25000"/>
                </a:schemeClr>
              </a:solidFill>
            </a:endParaRPr>
          </a:p>
        </p:txBody>
      </p:sp>
    </p:spTree>
    <p:extLst>
      <p:ext uri="{BB962C8B-B14F-4D97-AF65-F5344CB8AC3E}">
        <p14:creationId xmlns:p14="http://schemas.microsoft.com/office/powerpoint/2010/main" val="2180463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solidFill>
                  <a:srgbClr val="F7941E"/>
                </a:solidFill>
              </a:rPr>
              <a:t>Questions &amp; Answers</a:t>
            </a:r>
            <a:endParaRPr lang="en-US" dirty="0">
              <a:solidFill>
                <a:srgbClr val="F7941E"/>
              </a:solidFill>
            </a:endParaRPr>
          </a:p>
        </p:txBody>
      </p:sp>
      <p:sp>
        <p:nvSpPr>
          <p:cNvPr id="7" name="Content Placeholder 6"/>
          <p:cNvSpPr>
            <a:spLocks noGrp="1"/>
          </p:cNvSpPr>
          <p:nvPr>
            <p:ph idx="1"/>
          </p:nvPr>
        </p:nvSpPr>
        <p:spPr>
          <a:xfrm>
            <a:off x="925829" y="1988819"/>
            <a:ext cx="7440931" cy="2390675"/>
          </a:xfrm>
        </p:spPr>
        <p:txBody>
          <a:bodyPr>
            <a:normAutofit fontScale="25000" lnSpcReduction="20000"/>
          </a:bodyPr>
          <a:lstStyle/>
          <a:p>
            <a:pPr marL="0" indent="0">
              <a:buNone/>
            </a:pPr>
            <a:endParaRPr lang="en-US" sz="4000" dirty="0">
              <a:solidFill>
                <a:srgbClr val="3C5A71"/>
              </a:solidFill>
            </a:endParaRPr>
          </a:p>
          <a:p>
            <a:pPr marL="336550" indent="-336550">
              <a:buFont typeface="Wingdings" panose="05000000000000000000" pitchFamily="2" charset="2"/>
              <a:buChar char="Ø"/>
            </a:pPr>
            <a:r>
              <a:rPr lang="en-US" sz="14400" dirty="0" smtClean="0">
                <a:solidFill>
                  <a:srgbClr val="3C5A71"/>
                </a:solidFill>
              </a:rPr>
              <a:t>Type your questions in the Q&amp;A box on your screen. </a:t>
            </a:r>
            <a:endParaRPr lang="en-US" sz="14400" dirty="0" smtClean="0">
              <a:solidFill>
                <a:srgbClr val="3C5A71"/>
              </a:solidFill>
            </a:endParaRPr>
          </a:p>
          <a:p>
            <a:pPr marL="223838" indent="-223838">
              <a:buFont typeface="Wingdings" panose="05000000000000000000" pitchFamily="2" charset="2"/>
              <a:buChar char="Ø"/>
            </a:pPr>
            <a:endParaRPr lang="en-US" sz="3200" dirty="0">
              <a:solidFill>
                <a:srgbClr val="3C5A71"/>
              </a:solidFill>
            </a:endParaRPr>
          </a:p>
          <a:p>
            <a:pPr marL="288925" indent="-288925">
              <a:buFont typeface="Wingdings" panose="05000000000000000000" pitchFamily="2" charset="2"/>
              <a:buChar char="Ø"/>
            </a:pPr>
            <a:r>
              <a:rPr lang="en-US" sz="14400" dirty="0" smtClean="0">
                <a:solidFill>
                  <a:srgbClr val="3C5A71"/>
                </a:solidFill>
              </a:rPr>
              <a:t>Please do not use your name when speaking.</a:t>
            </a:r>
            <a:endParaRPr lang="en-US" sz="14400" dirty="0" smtClean="0">
              <a:solidFill>
                <a:srgbClr val="3C5A71"/>
              </a:solidFill>
            </a:endParaRPr>
          </a:p>
          <a:p>
            <a:endParaRPr lang="en-US" sz="4800" dirty="0"/>
          </a:p>
          <a:p>
            <a:r>
              <a:rPr lang="en-US" sz="4800" dirty="0" smtClean="0"/>
              <a:t> </a:t>
            </a:r>
            <a:endParaRPr lang="en-US" sz="4800" dirty="0"/>
          </a:p>
        </p:txBody>
      </p:sp>
      <p:pic>
        <p:nvPicPr>
          <p:cNvPr id="6" name="Content Placeholder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26400" y="4379494"/>
            <a:ext cx="2106948" cy="1531802"/>
          </a:xfrm>
          <a:prstGeom prst="rect">
            <a:avLst/>
          </a:prstGeom>
        </p:spPr>
      </p:pic>
      <p:sp>
        <p:nvSpPr>
          <p:cNvPr id="8" name="TextBox 7"/>
          <p:cNvSpPr txBox="1"/>
          <p:nvPr/>
        </p:nvSpPr>
        <p:spPr>
          <a:xfrm>
            <a:off x="6547717" y="5911296"/>
            <a:ext cx="1441251" cy="307777"/>
          </a:xfrm>
          <a:prstGeom prst="rect">
            <a:avLst/>
          </a:prstGeom>
          <a:noFill/>
        </p:spPr>
        <p:txBody>
          <a:bodyPr wrap="square" rtlCol="0">
            <a:spAutoFit/>
          </a:bodyPr>
          <a:lstStyle/>
          <a:p>
            <a:r>
              <a:rPr lang="en-US" sz="1400" dirty="0" smtClean="0">
                <a:solidFill>
                  <a:srgbClr val="3C5A71"/>
                </a:solidFill>
              </a:rPr>
              <a:t>[Insert Image</a:t>
            </a:r>
            <a:r>
              <a:rPr lang="en-US" sz="1400" dirty="0" smtClean="0">
                <a:solidFill>
                  <a:schemeClr val="tx1">
                    <a:lumMod val="75000"/>
                    <a:lumOff val="25000"/>
                  </a:schemeClr>
                </a:solidFill>
              </a:rPr>
              <a:t>]</a:t>
            </a:r>
            <a:endParaRPr lang="en-US" sz="1400" dirty="0">
              <a:solidFill>
                <a:schemeClr val="tx1">
                  <a:lumMod val="75000"/>
                  <a:lumOff val="25000"/>
                </a:schemeClr>
              </a:solidFill>
            </a:endParaRPr>
          </a:p>
        </p:txBody>
      </p:sp>
    </p:spTree>
    <p:extLst>
      <p:ext uri="{BB962C8B-B14F-4D97-AF65-F5344CB8AC3E}">
        <p14:creationId xmlns:p14="http://schemas.microsoft.com/office/powerpoint/2010/main" val="19883815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rgbClr val="F7941E"/>
                </a:solidFill>
              </a:rPr>
              <a:t>[Insert Study Name] Study Webinar</a:t>
            </a:r>
            <a:endParaRPr lang="en-US" dirty="0">
              <a:solidFill>
                <a:srgbClr val="F7941E"/>
              </a:solidFill>
            </a:endParaRPr>
          </a:p>
        </p:txBody>
      </p:sp>
      <p:sp>
        <p:nvSpPr>
          <p:cNvPr id="3" name="Content Placeholder 2"/>
          <p:cNvSpPr>
            <a:spLocks noGrp="1"/>
          </p:cNvSpPr>
          <p:nvPr>
            <p:ph idx="1"/>
          </p:nvPr>
        </p:nvSpPr>
        <p:spPr>
          <a:xfrm>
            <a:off x="822959" y="1845733"/>
            <a:ext cx="7543801" cy="3454930"/>
          </a:xfrm>
        </p:spPr>
        <p:txBody>
          <a:bodyPr>
            <a:normAutofit/>
          </a:bodyPr>
          <a:lstStyle/>
          <a:p>
            <a:pPr marL="201168" lvl="1" indent="0" algn="ctr">
              <a:buNone/>
            </a:pPr>
            <a:endParaRPr lang="en-US" sz="300" dirty="0" smtClean="0">
              <a:latin typeface="Calibri (Body)"/>
            </a:endParaRPr>
          </a:p>
          <a:p>
            <a:pPr marL="201168" lvl="1" indent="0" algn="ctr">
              <a:buNone/>
            </a:pPr>
            <a:r>
              <a:rPr lang="en-US" sz="3000" dirty="0" smtClean="0">
                <a:solidFill>
                  <a:srgbClr val="3C5A71"/>
                </a:solidFill>
                <a:latin typeface="Calibri (Body)"/>
              </a:rPr>
              <a:t>Thank you again for joining us today.</a:t>
            </a:r>
          </a:p>
          <a:p>
            <a:pPr lvl="1">
              <a:buFont typeface="Arial" panose="020B0604020202020204" pitchFamily="34" charset="0"/>
              <a:buChar char="•"/>
            </a:pPr>
            <a:endParaRPr lang="en-US" sz="2000" dirty="0" smtClean="0">
              <a:solidFill>
                <a:srgbClr val="3C5A71"/>
              </a:solidFill>
              <a:latin typeface="Calibri (Body)"/>
            </a:endParaRPr>
          </a:p>
          <a:p>
            <a:pPr marL="512763" lvl="1" indent="-312738">
              <a:buFont typeface="Wingdings" panose="05000000000000000000" pitchFamily="2" charset="2"/>
              <a:buChar char="Ø"/>
            </a:pPr>
            <a:r>
              <a:rPr lang="en-US" sz="2000" dirty="0">
                <a:solidFill>
                  <a:srgbClr val="3C5A71"/>
                </a:solidFill>
                <a:latin typeface="Calibri (Body)"/>
              </a:rPr>
              <a:t>This webinar will be made available for </a:t>
            </a:r>
            <a:r>
              <a:rPr lang="en-US" sz="2000" dirty="0" smtClean="0">
                <a:solidFill>
                  <a:srgbClr val="3C5A71"/>
                </a:solidFill>
                <a:latin typeface="Calibri (Body)"/>
              </a:rPr>
              <a:t>download at </a:t>
            </a:r>
            <a:r>
              <a:rPr lang="en-US" sz="2000" dirty="0">
                <a:solidFill>
                  <a:srgbClr val="3C5A71"/>
                </a:solidFill>
                <a:latin typeface="Calibri (Body)"/>
              </a:rPr>
              <a:t>[</a:t>
            </a:r>
            <a:r>
              <a:rPr lang="en-US" sz="2000" dirty="0" smtClean="0">
                <a:solidFill>
                  <a:srgbClr val="3C5A71"/>
                </a:solidFill>
                <a:latin typeface="Calibri (Body)"/>
              </a:rPr>
              <a:t>insert hyperlink to website]. </a:t>
            </a:r>
            <a:endParaRPr lang="en-US" sz="2000" dirty="0">
              <a:solidFill>
                <a:srgbClr val="3C5A71"/>
              </a:solidFill>
              <a:latin typeface="Calibri (Body)"/>
            </a:endParaRPr>
          </a:p>
          <a:p>
            <a:pPr marL="512763" lvl="1" indent="-312738">
              <a:buFont typeface="Wingdings" panose="05000000000000000000" pitchFamily="2" charset="2"/>
              <a:buChar char="Ø"/>
            </a:pPr>
            <a:r>
              <a:rPr lang="en-US" sz="2000" dirty="0" smtClean="0">
                <a:solidFill>
                  <a:srgbClr val="3C5A71"/>
                </a:solidFill>
                <a:latin typeface="Calibri (Body)"/>
              </a:rPr>
              <a:t>Please complete the survey you receive [via email, mail, at your next study visit] to help us better address your needs and questions.</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76159" y="5321061"/>
            <a:ext cx="821279" cy="597090"/>
          </a:xfrm>
          <a:prstGeom prst="rect">
            <a:avLst/>
          </a:prstGeom>
        </p:spPr>
      </p:pic>
      <p:sp>
        <p:nvSpPr>
          <p:cNvPr id="9" name="TextBox 8"/>
          <p:cNvSpPr txBox="1"/>
          <p:nvPr/>
        </p:nvSpPr>
        <p:spPr>
          <a:xfrm>
            <a:off x="6918958" y="5969170"/>
            <a:ext cx="2225041" cy="307777"/>
          </a:xfrm>
          <a:prstGeom prst="rect">
            <a:avLst/>
          </a:prstGeom>
          <a:noFill/>
        </p:spPr>
        <p:txBody>
          <a:bodyPr wrap="square" rtlCol="0">
            <a:spAutoFit/>
          </a:bodyPr>
          <a:lstStyle/>
          <a:p>
            <a:r>
              <a:rPr lang="en-US" sz="1400" dirty="0" smtClean="0">
                <a:solidFill>
                  <a:srgbClr val="3C5A71"/>
                </a:solidFill>
              </a:rPr>
              <a:t>[Insert </a:t>
            </a:r>
            <a:r>
              <a:rPr lang="en-US" sz="1400" dirty="0" smtClean="0">
                <a:solidFill>
                  <a:srgbClr val="3C5A71"/>
                </a:solidFill>
              </a:rPr>
              <a:t>Study </a:t>
            </a:r>
            <a:r>
              <a:rPr lang="en-US" sz="1400" dirty="0" smtClean="0">
                <a:solidFill>
                  <a:srgbClr val="3C5A71"/>
                </a:solidFill>
              </a:rPr>
              <a:t>Logo</a:t>
            </a:r>
            <a:r>
              <a:rPr lang="en-US" sz="1400" dirty="0" smtClean="0">
                <a:solidFill>
                  <a:schemeClr val="tx1">
                    <a:lumMod val="75000"/>
                    <a:lumOff val="25000"/>
                  </a:schemeClr>
                </a:solidFill>
              </a:rPr>
              <a:t>]</a:t>
            </a:r>
            <a:endParaRPr lang="en-US" sz="1400" dirty="0">
              <a:solidFill>
                <a:schemeClr val="tx1">
                  <a:lumMod val="75000"/>
                  <a:lumOff val="25000"/>
                </a:schemeClr>
              </a:solidFill>
            </a:endParaRPr>
          </a:p>
        </p:txBody>
      </p:sp>
    </p:spTree>
    <p:extLst>
      <p:ext uri="{BB962C8B-B14F-4D97-AF65-F5344CB8AC3E}">
        <p14:creationId xmlns:p14="http://schemas.microsoft.com/office/powerpoint/2010/main" val="809277669"/>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1239</TotalTime>
  <Words>2987</Words>
  <Application>Microsoft Office PowerPoint</Application>
  <PresentationFormat>On-screen Show (4:3)</PresentationFormat>
  <Paragraphs>241</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(Body)</vt:lpstr>
      <vt:lpstr>Calibri Light</vt:lpstr>
      <vt:lpstr>Wingdings</vt:lpstr>
      <vt:lpstr>Retrospect</vt:lpstr>
      <vt:lpstr>[Insert Study Name] Study Webinar</vt:lpstr>
      <vt:lpstr>What We’ll Discuss Today</vt:lpstr>
      <vt:lpstr>PowerPoint Presentation</vt:lpstr>
      <vt:lpstr>What is the study’s goal?</vt:lpstr>
      <vt:lpstr>What progress has the study made?</vt:lpstr>
      <vt:lpstr>Important Study Reminders</vt:lpstr>
      <vt:lpstr>Why your participation is important!</vt:lpstr>
      <vt:lpstr>Questions &amp; Answers</vt:lpstr>
      <vt:lpstr>[Insert Study Name] Study Webinar</vt:lpstr>
    </vt:vector>
  </TitlesOfParts>
  <Company>The Michael J. Fox Foundation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Study Name] Update Webinar</dc:title>
  <dc:creator>Bernadette Siddiqi</dc:creator>
  <cp:lastModifiedBy>Bernadette Siddiqi</cp:lastModifiedBy>
  <cp:revision>94</cp:revision>
  <dcterms:created xsi:type="dcterms:W3CDTF">2017-08-28T19:56:37Z</dcterms:created>
  <dcterms:modified xsi:type="dcterms:W3CDTF">2018-03-14T17:06:34Z</dcterms:modified>
</cp:coreProperties>
</file>