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4"/>
    <p:sldMasterId id="2147483671" r:id="rId5"/>
  </p:sldMasterIdLst>
  <p:notesMasterIdLst>
    <p:notesMasterId r:id="rId17"/>
  </p:notesMasterIdLst>
  <p:sldIdLst>
    <p:sldId id="256" r:id="rId6"/>
    <p:sldId id="257" r:id="rId7"/>
    <p:sldId id="266" r:id="rId8"/>
    <p:sldId id="263" r:id="rId9"/>
    <p:sldId id="264" r:id="rId10"/>
    <p:sldId id="259" r:id="rId11"/>
    <p:sldId id="260" r:id="rId12"/>
    <p:sldId id="262" r:id="rId13"/>
    <p:sldId id="261" r:id="rId14"/>
    <p:sldId id="268" r:id="rId15"/>
    <p:sldId id="267"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0991"/>
    <a:srgbClr val="F6EEDF"/>
    <a:srgbClr val="F7EFE0"/>
    <a:srgbClr val="6EBF8E"/>
    <a:srgbClr val="003F3F"/>
    <a:srgbClr val="0E6B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95" autoAdjust="0"/>
    <p:restoredTop sz="94664"/>
  </p:normalViewPr>
  <p:slideViewPr>
    <p:cSldViewPr snapToGrid="0">
      <p:cViewPr>
        <p:scale>
          <a:sx n="136" d="100"/>
          <a:sy n="136" d="100"/>
        </p:scale>
        <p:origin x="1576" y="4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0"/>
    <c:plotArea>
      <c:layout/>
      <c:lineChart>
        <c:grouping val="standard"/>
        <c:varyColors val="0"/>
        <c:ser>
          <c:idx val="0"/>
          <c:order val="0"/>
          <c:tx>
            <c:strRef>
              <c:f>Sheet1!$B$1</c:f>
              <c:strCache>
                <c:ptCount val="1"/>
                <c:pt idx="0">
                  <c:v>PPMI</c:v>
                </c:pt>
              </c:strCache>
            </c:strRef>
          </c:tx>
          <c:spPr>
            <a:ln w="22225">
              <a:solidFill>
                <a:srgbClr val="B5462E"/>
              </a:solidFill>
            </a:ln>
          </c:spPr>
          <c:marker>
            <c:symbol val="diamond"/>
            <c:size val="4"/>
            <c:spPr>
              <a:solidFill>
                <a:srgbClr val="B5462E"/>
              </a:solidFill>
              <a:ln>
                <a:solidFill>
                  <a:srgbClr val="B5462E"/>
                </a:solidFill>
              </a:ln>
            </c:spPr>
          </c:marker>
          <c:cat>
            <c:strRef>
              <c:f>Sheet1!$A$2:$A$15</c:f>
              <c:strCache>
                <c:ptCount val="14"/>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strCache>
            </c:strRef>
          </c:cat>
          <c:val>
            <c:numRef>
              <c:f>Sheet1!$B$2:$B$15</c:f>
              <c:numCache>
                <c:formatCode>General</c:formatCode>
                <c:ptCount val="14"/>
                <c:pt idx="0">
                  <c:v>8</c:v>
                </c:pt>
                <c:pt idx="1">
                  <c:v>19</c:v>
                </c:pt>
                <c:pt idx="2">
                  <c:v>30</c:v>
                </c:pt>
                <c:pt idx="3">
                  <c:v>49</c:v>
                </c:pt>
                <c:pt idx="4">
                  <c:v>80</c:v>
                </c:pt>
                <c:pt idx="5">
                  <c:v>115</c:v>
                </c:pt>
                <c:pt idx="6">
                  <c:v>158</c:v>
                </c:pt>
                <c:pt idx="7">
                  <c:v>161</c:v>
                </c:pt>
                <c:pt idx="8">
                  <c:v>239</c:v>
                </c:pt>
                <c:pt idx="9">
                  <c:v>310</c:v>
                </c:pt>
                <c:pt idx="10">
                  <c:v>310</c:v>
                </c:pt>
                <c:pt idx="11">
                  <c:v>389</c:v>
                </c:pt>
                <c:pt idx="12">
                  <c:v>463</c:v>
                </c:pt>
                <c:pt idx="13">
                  <c:v>603</c:v>
                </c:pt>
              </c:numCache>
            </c:numRef>
          </c:val>
          <c:smooth val="0"/>
          <c:extLst>
            <c:ext xmlns:c16="http://schemas.microsoft.com/office/drawing/2014/chart" uri="{C3380CC4-5D6E-409C-BE32-E72D297353CC}">
              <c16:uniqueId val="{00000000-CBB2-1645-ABB5-C76489080CB1}"/>
            </c:ext>
          </c:extLst>
        </c:ser>
        <c:ser>
          <c:idx val="1"/>
          <c:order val="1"/>
          <c:tx>
            <c:strRef>
              <c:f>Sheet1!$C$1</c:f>
              <c:strCache>
                <c:ptCount val="1"/>
                <c:pt idx="0">
                  <c:v>ASAP</c:v>
                </c:pt>
              </c:strCache>
            </c:strRef>
          </c:tx>
          <c:spPr>
            <a:ln w="22225">
              <a:solidFill>
                <a:srgbClr val="5E5486"/>
              </a:solidFill>
            </a:ln>
          </c:spPr>
          <c:marker>
            <c:symbol val="square"/>
            <c:size val="4"/>
            <c:spPr>
              <a:solidFill>
                <a:srgbClr val="5E5486"/>
              </a:solidFill>
              <a:ln>
                <a:solidFill>
                  <a:srgbClr val="5E5486"/>
                </a:solidFill>
              </a:ln>
            </c:spPr>
          </c:marker>
          <c:cat>
            <c:strRef>
              <c:f>Sheet1!$A$2:$A$15</c:f>
              <c:strCache>
                <c:ptCount val="14"/>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strCache>
            </c:strRef>
          </c:cat>
          <c:val>
            <c:numRef>
              <c:f>Sheet1!$C$2:$C$15</c:f>
              <c:numCache>
                <c:formatCode>General</c:formatCode>
                <c:ptCount val="14"/>
                <c:pt idx="0">
                  <c:v>0</c:v>
                </c:pt>
                <c:pt idx="1">
                  <c:v>0</c:v>
                </c:pt>
                <c:pt idx="2">
                  <c:v>0</c:v>
                </c:pt>
                <c:pt idx="3">
                  <c:v>0</c:v>
                </c:pt>
                <c:pt idx="4">
                  <c:v>0</c:v>
                </c:pt>
                <c:pt idx="5">
                  <c:v>0</c:v>
                </c:pt>
                <c:pt idx="6">
                  <c:v>1</c:v>
                </c:pt>
                <c:pt idx="7">
                  <c:v>2</c:v>
                </c:pt>
                <c:pt idx="8">
                  <c:v>10</c:v>
                </c:pt>
                <c:pt idx="9">
                  <c:v>46</c:v>
                </c:pt>
                <c:pt idx="10">
                  <c:v>137</c:v>
                </c:pt>
                <c:pt idx="11">
                  <c:v>192</c:v>
                </c:pt>
                <c:pt idx="12">
                  <c:v>293</c:v>
                </c:pt>
                <c:pt idx="13">
                  <c:v>335</c:v>
                </c:pt>
              </c:numCache>
            </c:numRef>
          </c:val>
          <c:smooth val="0"/>
          <c:extLst>
            <c:ext xmlns:c16="http://schemas.microsoft.com/office/drawing/2014/chart" uri="{C3380CC4-5D6E-409C-BE32-E72D297353CC}">
              <c16:uniqueId val="{00000001-CBB2-1645-ABB5-C76489080CB1}"/>
            </c:ext>
          </c:extLst>
        </c:ser>
        <c:ser>
          <c:idx val="2"/>
          <c:order val="2"/>
          <c:tx>
            <c:strRef>
              <c:f>Sheet1!$D$1</c:f>
              <c:strCache>
                <c:ptCount val="1"/>
                <c:pt idx="0">
                  <c:v>GP2</c:v>
                </c:pt>
              </c:strCache>
            </c:strRef>
          </c:tx>
          <c:spPr>
            <a:ln w="22225">
              <a:solidFill>
                <a:srgbClr val="0E6B62"/>
              </a:solidFill>
            </a:ln>
          </c:spPr>
          <c:marker>
            <c:symbol val="triangle"/>
            <c:size val="4"/>
            <c:spPr>
              <a:solidFill>
                <a:srgbClr val="0E6B62"/>
              </a:solidFill>
              <a:ln>
                <a:solidFill>
                  <a:srgbClr val="0E6B62"/>
                </a:solidFill>
              </a:ln>
            </c:spPr>
          </c:marker>
          <c:cat>
            <c:strRef>
              <c:f>Sheet1!$A$2:$A$15</c:f>
              <c:strCache>
                <c:ptCount val="14"/>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strCache>
            </c:strRef>
          </c:cat>
          <c:val>
            <c:numRef>
              <c:f>Sheet1!$D$2:$D$15</c:f>
              <c:numCache>
                <c:formatCode>General</c:formatCode>
                <c:ptCount val="14"/>
                <c:pt idx="0">
                  <c:v>0</c:v>
                </c:pt>
                <c:pt idx="1">
                  <c:v>0</c:v>
                </c:pt>
                <c:pt idx="2">
                  <c:v>0</c:v>
                </c:pt>
                <c:pt idx="3">
                  <c:v>0</c:v>
                </c:pt>
                <c:pt idx="4">
                  <c:v>0</c:v>
                </c:pt>
                <c:pt idx="5">
                  <c:v>0</c:v>
                </c:pt>
                <c:pt idx="6">
                  <c:v>0</c:v>
                </c:pt>
                <c:pt idx="7">
                  <c:v>0</c:v>
                </c:pt>
                <c:pt idx="8">
                  <c:v>3</c:v>
                </c:pt>
                <c:pt idx="9">
                  <c:v>12</c:v>
                </c:pt>
                <c:pt idx="10">
                  <c:v>18</c:v>
                </c:pt>
                <c:pt idx="11">
                  <c:v>40</c:v>
                </c:pt>
                <c:pt idx="12">
                  <c:v>63</c:v>
                </c:pt>
                <c:pt idx="13">
                  <c:v>73</c:v>
                </c:pt>
              </c:numCache>
            </c:numRef>
          </c:val>
          <c:smooth val="0"/>
          <c:extLst>
            <c:ext xmlns:c16="http://schemas.microsoft.com/office/drawing/2014/chart" uri="{C3380CC4-5D6E-409C-BE32-E72D297353CC}">
              <c16:uniqueId val="{00000002-CBB2-1645-ABB5-C76489080CB1}"/>
            </c:ext>
          </c:extLst>
        </c:ser>
        <c:ser>
          <c:idx val="3"/>
          <c:order val="3"/>
          <c:tx>
            <c:strRef>
              <c:f>Sheet1!$E$1</c:f>
              <c:strCache>
                <c:ptCount val="1"/>
                <c:pt idx="0">
                  <c:v>AMP PD</c:v>
                </c:pt>
              </c:strCache>
            </c:strRef>
          </c:tx>
          <c:spPr>
            <a:ln w="22225">
              <a:solidFill>
                <a:srgbClr val="D98A2B"/>
              </a:solidFill>
            </a:ln>
          </c:spPr>
          <c:marker>
            <c:symbol val="x"/>
            <c:size val="4"/>
            <c:spPr>
              <a:solidFill>
                <a:srgbClr val="D98A2B"/>
              </a:solidFill>
              <a:ln>
                <a:solidFill>
                  <a:srgbClr val="D98A2B"/>
                </a:solidFill>
              </a:ln>
            </c:spPr>
          </c:marker>
          <c:cat>
            <c:strRef>
              <c:f>Sheet1!$A$2:$A$15</c:f>
              <c:strCache>
                <c:ptCount val="14"/>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strCache>
            </c:strRef>
          </c:cat>
          <c:val>
            <c:numRef>
              <c:f>Sheet1!$E$2:$E$15</c:f>
              <c:numCache>
                <c:formatCode>General</c:formatCode>
                <c:ptCount val="14"/>
                <c:pt idx="0">
                  <c:v>0</c:v>
                </c:pt>
                <c:pt idx="1">
                  <c:v>0</c:v>
                </c:pt>
                <c:pt idx="2">
                  <c:v>0</c:v>
                </c:pt>
                <c:pt idx="3">
                  <c:v>0</c:v>
                </c:pt>
                <c:pt idx="4">
                  <c:v>0</c:v>
                </c:pt>
                <c:pt idx="5">
                  <c:v>0</c:v>
                </c:pt>
                <c:pt idx="6">
                  <c:v>1</c:v>
                </c:pt>
                <c:pt idx="7">
                  <c:v>0</c:v>
                </c:pt>
                <c:pt idx="8">
                  <c:v>13</c:v>
                </c:pt>
                <c:pt idx="9">
                  <c:v>20</c:v>
                </c:pt>
                <c:pt idx="10">
                  <c:v>27</c:v>
                </c:pt>
                <c:pt idx="11">
                  <c:v>43</c:v>
                </c:pt>
                <c:pt idx="12">
                  <c:v>59</c:v>
                </c:pt>
                <c:pt idx="13">
                  <c:v>62</c:v>
                </c:pt>
              </c:numCache>
            </c:numRef>
          </c:val>
          <c:smooth val="0"/>
          <c:extLst>
            <c:ext xmlns:c16="http://schemas.microsoft.com/office/drawing/2014/chart" uri="{C3380CC4-5D6E-409C-BE32-E72D297353CC}">
              <c16:uniqueId val="{00000003-CBB2-1645-ABB5-C76489080CB1}"/>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nextTo"/>
        <c:spPr>
          <a:ln>
            <a:solidFill>
              <a:srgbClr val="BBBBBB"/>
            </a:solidFill>
          </a:ln>
        </c:spPr>
        <c:txPr>
          <a:bodyPr/>
          <a:lstStyle/>
          <a:p>
            <a:pPr>
              <a:defRPr sz="750">
                <a:latin typeface="Calibri"/>
              </a:defRPr>
            </a:pPr>
            <a:endParaRPr lang="en-US"/>
          </a:p>
        </c:txPr>
        <c:crossAx val="2140495176"/>
        <c:crosses val="autoZero"/>
        <c:auto val="1"/>
        <c:lblAlgn val="ctr"/>
        <c:lblOffset val="100"/>
        <c:noMultiLvlLbl val="0"/>
      </c:catAx>
      <c:valAx>
        <c:axId val="2140495176"/>
        <c:scaling>
          <c:orientation val="minMax"/>
        </c:scaling>
        <c:delete val="0"/>
        <c:axPos val="l"/>
        <c:majorGridlines>
          <c:spPr>
            <a:ln>
              <a:solidFill>
                <a:srgbClr val="E6E6E6"/>
              </a:solidFill>
            </a:ln>
          </c:spPr>
        </c:majorGridlines>
        <c:title>
          <c:tx>
            <c:rich>
              <a:bodyPr/>
              <a:lstStyle/>
              <a:p>
                <a:r>
                  <a:rPr lang="en-US" sz="800"/>
                  <a:t>papers per year</a:t>
                </a:r>
              </a:p>
            </c:rich>
          </c:tx>
          <c:overlay val="0"/>
        </c:title>
        <c:numFmt formatCode="General" sourceLinked="1"/>
        <c:majorTickMark val="out"/>
        <c:minorTickMark val="none"/>
        <c:tickLblPos val="nextTo"/>
        <c:spPr>
          <a:ln>
            <a:solidFill>
              <a:srgbClr val="BBBBBB"/>
            </a:solidFill>
          </a:ln>
        </c:spPr>
        <c:txPr>
          <a:bodyPr/>
          <a:lstStyle/>
          <a:p>
            <a:pPr>
              <a:defRPr sz="750">
                <a:latin typeface="Calibri"/>
              </a:defRPr>
            </a:pPr>
            <a:endParaRPr lang="en-US"/>
          </a:p>
        </c:txPr>
        <c:crossAx val="2118791784"/>
        <c:crosses val="autoZero"/>
        <c:crossBetween val="between"/>
      </c:valAx>
    </c:plotArea>
    <c:legend>
      <c:legendPos val="t"/>
      <c:overlay val="0"/>
      <c:txPr>
        <a:bodyPr/>
        <a:lstStyle/>
        <a:p>
          <a:pPr>
            <a:defRPr sz="800">
              <a:latin typeface="Calibri"/>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h71b21162a2ab25c7_3_7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7" name="Google Shape;127;h71b21162a2ab25c7_3_7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Arial"/>
                <a:ea typeface="Arial"/>
                <a:cs typeface="Arial"/>
                <a:sym typeface="Arial"/>
              </a:rPr>
              <a:t>Room D, run 3× to rotating groups (mostly preclinical industry). ~12 min of presentation shared between Kendall and Chris, then ~15 min of guided discussion.</a:t>
            </a:r>
            <a:endParaRPr/>
          </a:p>
        </p:txBody>
      </p:sp>
      <p:sp>
        <p:nvSpPr>
          <p:cNvPr id="128" name="Google Shape;128;h71b21162a2ab25c7_3_75: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h71b21162a2ab25c7_3_8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4" name="Google Shape;134;h71b21162a2ab25c7_3_8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Arial"/>
                <a:ea typeface="Arial"/>
                <a:cs typeface="Arial"/>
                <a:sym typeface="Arial"/>
              </a:rPr>
              <a:t>KENDALL — Genetics-first framing: human genetics points to candidate genes and pathways; the question is what additional evidence gives enough confidence to act.</a:t>
            </a:r>
            <a:endParaRPr/>
          </a:p>
        </p:txBody>
      </p:sp>
      <p:sp>
        <p:nvSpPr>
          <p:cNvPr id="135" name="Google Shape;135;h71b21162a2ab25c7_3_82: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h71b21162a2ab25c7_3_52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5" name="Google Shape;585;h71b21162a2ab25c7_3_52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r>
              <a:t>KENDALL / SAMANTHA — The PD resources MJFF has built or supported: PPMI, GP2, AMP PD, ASAP atlases. Productivity: PPMI is the most-used — ~2,900 papers name it (603 in 2025, up 2.5× since 2020; ~90,000 citations), about a quarter of ADNI's output, the closest Alzheimer's equivalent. GP2 and AMP PD are younger (~60–75 papers a year each and rising); ASAP is named in ~1,000 papers, mostly research it funds. Counts are papers naming each resource (Europe PMC), not verified data use.</a:t>
            </a:r>
          </a:p>
        </p:txBody>
      </p:sp>
      <p:sp>
        <p:nvSpPr>
          <p:cNvPr id="586" name="Google Shape;586;h71b21162a2ab25c7_3_527: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h71b21162a2ab25c7_3_59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5" name="Google Shape;655;h71b21162a2ab25c7_3_59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r>
              <a:t>KENDALL / SAMANTHA — Coverage by molecular layer and the gaps. Hands to Chris: what can be measured in these cohorts, and how is industry using omics?</a:t>
            </a:r>
          </a:p>
        </p:txBody>
      </p:sp>
      <p:sp>
        <p:nvSpPr>
          <p:cNvPr id="656" name="Google Shape;656;h71b21162a2ab25c7_3_596: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h71b21162a2ab25c7_3_9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2" name="Google Shape;152;h71b21162a2ab25c7_3_9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r>
              <a:t>CHRIS (~1 min) — Kendall asked what we should measure in these cohorts. The tools for measuring have scaled: omics publications up ~9-fold from 2010 to 2024 (8.8×), about 6× faster than research output overall. Company-affiliated papers (including vendors and service labs) grew 8.2-fold and stayed at ~4–5% of the total. In Parkinson's the curve is steeper: ~25-fold (Europe PMC, same terms), from a small base. Fastest-growing categories, 2020–24: spatial ~85%/yr, pQTL ~63%/yr, single-cell RNA ~38%/yr, affinity proteomics ~27%/yr. 2025 omitted because OpenAlex's whole corpus jumped ~35% that year.</a:t>
            </a:r>
          </a:p>
        </p:txBody>
      </p:sp>
      <p:sp>
        <p:nvSpPr>
          <p:cNvPr id="153" name="Google Shape;153;h71b21162a2ab25c7_3_98: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h71b21162a2ab25c7_3_11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2" name="Google Shape;172;h71b21162a2ab25c7_3_1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r>
              <a:t>CHRIS (~2.5 min) — One map of the toolkit: 52 platforms in 16 categories, where each is used in R&amp;D (shaded: the translational/biomarker and clinical-stratification uses, where cohorts like PPMI matter most) and how widely pharma has adopted it. Starred proteomics platforms are the six assessed in the Atlas of Proteomic Technologies (Olink Explore HT, Illumina SomaSeq, Alamar NULISA, Nomic nELISA/Omni, Seer Proteograph XT, Biognosys TrueDiscovery). Adoption today is a reproducible count, not opinion: how many of 20 large R&amp;D-based pharma/biotech companies have ≥20 papers (2020–25) with each technology; the grey band shows how the rating moves under other reasonable methods; no manual adjustments. The 5-year projection is my judgement. The point: bulk RNA-seq is saturated — 19 of 20 companies, adoption can't rise further, and its share of these companies' omics papers fell from 39% to 32% (2019→24). The growth is in single-cell and spatial RNA (10% → 20%) and proteomics (12% → 17%). Talk to three rows only: bulk and single-cell RNA at the top (standard), the proteomics rows (MS 4 → 5, affinity 3 → 4, with UKB-PPP, SG100K and Regeneron data arriving 2026–27), and the emerging bottom rows. Then the PD line.</a:t>
            </a:r>
          </a:p>
          <a:p>
            <a:endParaRPr/>
          </a:p>
          <a:p>
            <a:r>
              <a:t>LIKELY Q: 'My MS group runs thousands of samples a year and publishes almost none. Why believe a 4 for MS or a 3 for spatial?'  A: Fair; it's a lower bound on visible activity, not a usage survey. We used it because it's reproducible across 20 companies; at a 10-paper threshold MS proteomics is a 5. Where you think it's wrong is exactly what we want from this room.</a:t>
            </a:r>
          </a:p>
          <a:p>
            <a:endParaRPr/>
          </a:p>
          <a:p>
            <a:r>
              <a:t>LIKELY Q: 'Has any omics layer beyond genetics been shown to improve probability of success, especially in PD?'  A: The strongest evidence is still genetics (~2.6× relative success; Minikel et al. 2024). For single-cell and proteomics it's suggestive, not settled. In PD, molecular measurements have changed decisions mainly as targeted biomarkers (LRRK2 pathway readouts, α-syn SAA enrichment) — which argues for building omics on genetically and clinically anchored cohorts like PPMI.</a:t>
            </a:r>
          </a:p>
          <a:p>
            <a:endParaRPr/>
          </a:p>
          <a:p>
            <a:r>
              <a:t>LIKELY Q: 'Why exclude CRISPR screens?'  A: They perturb rather than measure; we kept to measurement technologies.</a:t>
            </a:r>
          </a:p>
          <a:p>
            <a:endParaRPr/>
          </a:p>
          <a:p>
            <a:r>
              <a:t>LIKELY Q: 'So is proteomics replacing RNA-seq?'  A: Not replacing, adding. Pharma's proteomics papers more than doubled (51 → 118) but bulk RNA-seq still grew (170 → 226) and remains the largest single category. The shift within RNA, from bulk to single-cell and spatial, is as large as the shift toward proteomics.</a:t>
            </a:r>
          </a:p>
          <a:p>
            <a:r>
              <a:t>(Share data: Europe PMC, papers with an author affiliated to one of the 20 companies, 2019 vs 2024; affiliation matching is approximate and counts are modest: 432 → 715 papers.)</a:t>
            </a:r>
          </a:p>
        </p:txBody>
      </p:sp>
      <p:sp>
        <p:nvSpPr>
          <p:cNvPr id="173" name="Google Shape;173;h71b21162a2ab25c7_3_117: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h71b21162a2ab25c7_3_45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09" name="Google Shape;509;h71b21162a2ab25c7_3_45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r>
              <a:t>CHRIS (~1 min) — Selected recent initiatives: population-scale data generation, often paired with machine-learning model training. Only GNPC is neuro-specific. PD's own cohorts, which Kendall and Samantha just showed, are smaller but deeply phenotyped and longitudinal; the question is what to measure in them, for targets and for biomarkers. Next: proteomics, the clearest example.</a:t>
            </a:r>
          </a:p>
        </p:txBody>
      </p:sp>
      <p:sp>
        <p:nvSpPr>
          <p:cNvPr id="510" name="Google Shape;510;h71b21162a2ab25c7_3_452: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h71b21162a2ab25c7_3_38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4" name="Google Shape;444;h71b21162a2ab25c7_3_38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r>
              <a:t>CHRIS (~2 min) — Plasma proteomics has moved from tens of thousands to hundreds of thousands of samples, and pharma is a principal funder (12 of these 20 companies fund current UK Biobank proteomics; UKB-PPP Phase 2: 300k by 14 biopharma and 300k by the UK government). Disclose my UKB-PPP role up front. Then bring it to PD: PPMI CSF has been run on SomaScan, Olink and MS in overlapping participants — the best place to test which PD signals are real. DDC is the worked example: found by proteomics, replicated on all three platforms, now validated as a CSF diagnostic marker. This is step 3 of Kendall's LRRK2 example, finding measurable signatures: DDC is raised in the CSF of LRRK2 and GBA1 carriers as well as in idiopathic and prodromal PD. Then the key PD point: plasma and CSF are not interchangeable. In 2,171 paired samples most CSF–plasma correlations are weak, and brain-derived proteins correlate least (Farinas, Nat Med 2025). PD's best molecular markers — α-syn SAA (87.7% sensitive in PPMI CSF; Siderowf, Lancet Neurol 2023) and DDC — are CSF findings; DDC's plasma signal is smaller. So population plasma programmes are best for genetics-anchored targets and pre-diagnostic risk, and CSF cohorts like PPMI for brain biology and target engagement. That is the bridge to the discussion: omics is clearly growing in industry — how can it best be used in PD?</a:t>
            </a:r>
          </a:p>
          <a:p>
            <a:endParaRPr/>
          </a:p>
          <a:p>
            <a:r>
              <a:t>LIKELY Q: 'Olink and SomaScan barely agree for many proteins. For a PD target or biomarker, which do I trust?'  A: Treat them as different assays. PD has a natural test bed: PPMI CSF on SomaScan, Olink and MS in overlapping participants. Signals that replicate across all three, like DDC, are the ones to take forward; for a target such as a LRRK2-pathway or lysosomal protein, also look for concordant cis-pQTLs and confirm by MS or a validated immunoassay. For a PD biomarker, lock the platform early and bridge.</a:t>
            </a:r>
          </a:p>
          <a:p>
            <a:endParaRPr/>
          </a:p>
          <a:p>
            <a:r>
              <a:t>LIKELY Q: 'This is plasma from mostly European volunteers. What does it tell me about a brain disease or intracellular targets like LRRK2 or GCase?'  A: On its own, plasma is the wrong compartment for CNS mechanism. Its value in PD is genetics-anchored causal inference and pre-diagnostic signals: UK Biobank already includes ~750 people later diagnosed with PD. Brain biology needs CSF (GNPC; PPMI longitudinal prodromal CSF). Ancestry is a real gap; SG100K and GP2 are counterweights.</a:t>
            </a:r>
          </a:p>
          <a:p>
            <a:endParaRPr/>
          </a:p>
          <a:p>
            <a:r>
              <a:t>LIKELY Q: 'Who can actually use these data, and when?'  A: Open after embargo: UKB-PPP (pilot now; Phase 2 from 2026). Under data-use agreement: PPMI, AMP PD, GNPC. Mostly summary statistics only: proprietary cohorts. For PD-specific, longitudinal, individual-level data, MJFF's resources are the open option — part of why we're asking what to build next.</a:t>
            </a:r>
          </a:p>
        </p:txBody>
      </p:sp>
      <p:sp>
        <p:nvSpPr>
          <p:cNvPr id="445" name="Google Shape;445;h71b21162a2ab25c7_3_388: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69962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BACKUP (Samantha) — use if asked how productive the cohorts are. PPMI papers grew from 239 (2020) to 603 (2025); ASAP 10 → 335, AMP PD 13 → 62, GP2 3 → 73. Mentions, not verified use; MJFF's own data-access and download statistics would complement these.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8" name="Google Shape;58;p14"/>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Google Shape;59;p14"/>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514350" y="1597819"/>
            <a:ext cx="5829300" cy="1102519"/>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2" name="Google Shape;62;p15"/>
          <p:cNvSpPr txBox="1">
            <a:spLocks noGrp="1"/>
          </p:cNvSpPr>
          <p:nvPr>
            <p:ph type="subTitle" idx="1"/>
          </p:nvPr>
        </p:nvSpPr>
        <p:spPr>
          <a:xfrm>
            <a:off x="1028700" y="2914650"/>
            <a:ext cx="4800600" cy="1314450"/>
          </a:xfrm>
          <a:prstGeom prst="rect">
            <a:avLst/>
          </a:prstGeom>
          <a:noFill/>
          <a:ln>
            <a:noFill/>
          </a:ln>
        </p:spPr>
        <p:txBody>
          <a:bodyPr spcFirstLastPara="1" wrap="square" lIns="68575" tIns="34275" rIns="68575" bIns="34275" anchor="t" anchorCtr="0">
            <a:normAutofit/>
          </a:bodyPr>
          <a:lstStyle>
            <a:lvl1pPr lvl="0" algn="ctr">
              <a:spcBef>
                <a:spcPts val="500"/>
              </a:spcBef>
              <a:spcAft>
                <a:spcPts val="0"/>
              </a:spcAft>
              <a:buClr>
                <a:srgbClr val="888888"/>
              </a:buClr>
              <a:buSzPts val="2400"/>
              <a:buNone/>
              <a:defRPr>
                <a:solidFill>
                  <a:srgbClr val="888888"/>
                </a:solidFill>
              </a:defRPr>
            </a:lvl1pPr>
            <a:lvl2pPr lvl="1" algn="ctr">
              <a:spcBef>
                <a:spcPts val="400"/>
              </a:spcBef>
              <a:spcAft>
                <a:spcPts val="0"/>
              </a:spcAft>
              <a:buClr>
                <a:srgbClr val="888888"/>
              </a:buClr>
              <a:buSzPts val="2100"/>
              <a:buNone/>
              <a:defRPr>
                <a:solidFill>
                  <a:srgbClr val="888888"/>
                </a:solidFill>
              </a:defRPr>
            </a:lvl2pPr>
            <a:lvl3pPr lvl="2" algn="ctr">
              <a:spcBef>
                <a:spcPts val="400"/>
              </a:spcBef>
              <a:spcAft>
                <a:spcPts val="0"/>
              </a:spcAft>
              <a:buClr>
                <a:srgbClr val="888888"/>
              </a:buClr>
              <a:buSzPts val="18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a:endParaRPr/>
          </a:p>
        </p:txBody>
      </p:sp>
      <p:sp>
        <p:nvSpPr>
          <p:cNvPr id="63" name="Google Shape;63;p15"/>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4" name="Google Shape;64;p15"/>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5" name="Google Shape;65;p15"/>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342900" y="1200150"/>
            <a:ext cx="6172200" cy="3394472"/>
          </a:xfrm>
          <a:prstGeom prst="rect">
            <a:avLst/>
          </a:prstGeom>
          <a:noFill/>
          <a:ln>
            <a:noFill/>
          </a:ln>
        </p:spPr>
        <p:txBody>
          <a:bodyPr spcFirstLastPara="1" wrap="square" lIns="68575" tIns="34275" rIns="68575" bIns="34275" anchor="t" anchorCtr="0">
            <a:norm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541735" y="3305175"/>
            <a:ext cx="5829300" cy="1021556"/>
          </a:xfrm>
          <a:prstGeom prst="rect">
            <a:avLst/>
          </a:prstGeom>
          <a:noFill/>
          <a:ln>
            <a:noFill/>
          </a:ln>
        </p:spPr>
        <p:txBody>
          <a:bodyPr spcFirstLastPara="1" wrap="square" lIns="68575" tIns="34275" rIns="68575" bIns="34275" anchor="t" anchorCtr="0">
            <a:normAutofit/>
          </a:bodyPr>
          <a:lstStyle>
            <a:lvl1pPr lvl="0" algn="l">
              <a:spcBef>
                <a:spcPts val="0"/>
              </a:spcBef>
              <a:spcAft>
                <a:spcPts val="0"/>
              </a:spcAft>
              <a:buClr>
                <a:schemeClr val="dk1"/>
              </a:buClr>
              <a:buSzPts val="3000"/>
              <a:buFont typeface="Calibri"/>
              <a:buNone/>
              <a:defRPr sz="3000" b="1" cap="none"/>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541735" y="2180035"/>
            <a:ext cx="5829300" cy="1125140"/>
          </a:xfrm>
          <a:prstGeom prst="rect">
            <a:avLst/>
          </a:prstGeom>
          <a:noFill/>
          <a:ln>
            <a:noFill/>
          </a:ln>
        </p:spPr>
        <p:txBody>
          <a:bodyPr spcFirstLastPara="1" wrap="square" lIns="68575" tIns="34275" rIns="68575" bIns="34275" anchor="b" anchorCtr="0">
            <a:normAutofit/>
          </a:bodyPr>
          <a:lstStyle>
            <a:lvl1pPr marL="457200" lvl="0" indent="-228600" algn="l">
              <a:spcBef>
                <a:spcPts val="300"/>
              </a:spcBef>
              <a:spcAft>
                <a:spcPts val="0"/>
              </a:spcAft>
              <a:buClr>
                <a:srgbClr val="888888"/>
              </a:buClr>
              <a:buSzPts val="1500"/>
              <a:buNone/>
              <a:defRPr sz="1500">
                <a:solidFill>
                  <a:srgbClr val="888888"/>
                </a:solidFill>
              </a:defRPr>
            </a:lvl1pPr>
            <a:lvl2pPr marL="914400" lvl="1" indent="-228600" algn="l">
              <a:spcBef>
                <a:spcPts val="300"/>
              </a:spcBef>
              <a:spcAft>
                <a:spcPts val="0"/>
              </a:spcAft>
              <a:buClr>
                <a:srgbClr val="888888"/>
              </a:buClr>
              <a:buSzPts val="1400"/>
              <a:buNone/>
              <a:defRPr sz="1400">
                <a:solidFill>
                  <a:srgbClr val="888888"/>
                </a:solidFill>
              </a:defRPr>
            </a:lvl2pPr>
            <a:lvl3pPr marL="1371600" lvl="2" indent="-228600" algn="l">
              <a:spcBef>
                <a:spcPts val="200"/>
              </a:spcBef>
              <a:spcAft>
                <a:spcPts val="0"/>
              </a:spcAft>
              <a:buClr>
                <a:srgbClr val="888888"/>
              </a:buClr>
              <a:buSzPts val="1200"/>
              <a:buNone/>
              <a:defRPr sz="1200">
                <a:solidFill>
                  <a:srgbClr val="888888"/>
                </a:solidFill>
              </a:defRPr>
            </a:lvl3pPr>
            <a:lvl4pPr marL="1828800" lvl="3" indent="-228600" algn="l">
              <a:spcBef>
                <a:spcPts val="200"/>
              </a:spcBef>
              <a:spcAft>
                <a:spcPts val="0"/>
              </a:spcAft>
              <a:buClr>
                <a:srgbClr val="888888"/>
              </a:buClr>
              <a:buSzPts val="1100"/>
              <a:buNone/>
              <a:defRPr sz="1100">
                <a:solidFill>
                  <a:srgbClr val="888888"/>
                </a:solidFill>
              </a:defRPr>
            </a:lvl4pPr>
            <a:lvl5pPr marL="2286000" lvl="4" indent="-228600" algn="l">
              <a:spcBef>
                <a:spcPts val="200"/>
              </a:spcBef>
              <a:spcAft>
                <a:spcPts val="0"/>
              </a:spcAft>
              <a:buClr>
                <a:srgbClr val="888888"/>
              </a:buClr>
              <a:buSzPts val="1100"/>
              <a:buNone/>
              <a:defRPr sz="1100">
                <a:solidFill>
                  <a:srgbClr val="888888"/>
                </a:solidFill>
              </a:defRPr>
            </a:lvl5pPr>
            <a:lvl6pPr marL="2743200" lvl="5" indent="-228600" algn="l">
              <a:spcBef>
                <a:spcPts val="200"/>
              </a:spcBef>
              <a:spcAft>
                <a:spcPts val="0"/>
              </a:spcAft>
              <a:buClr>
                <a:srgbClr val="888888"/>
              </a:buClr>
              <a:buSzPts val="1100"/>
              <a:buNone/>
              <a:defRPr sz="1100">
                <a:solidFill>
                  <a:srgbClr val="888888"/>
                </a:solidFill>
              </a:defRPr>
            </a:lvl6pPr>
            <a:lvl7pPr marL="3200400" lvl="6" indent="-228600" algn="l">
              <a:spcBef>
                <a:spcPts val="200"/>
              </a:spcBef>
              <a:spcAft>
                <a:spcPts val="0"/>
              </a:spcAft>
              <a:buClr>
                <a:srgbClr val="888888"/>
              </a:buClr>
              <a:buSzPts val="1100"/>
              <a:buNone/>
              <a:defRPr sz="1100">
                <a:solidFill>
                  <a:srgbClr val="888888"/>
                </a:solidFill>
              </a:defRPr>
            </a:lvl7pPr>
            <a:lvl8pPr marL="3657600" lvl="7" indent="-228600" algn="l">
              <a:spcBef>
                <a:spcPts val="200"/>
              </a:spcBef>
              <a:spcAft>
                <a:spcPts val="0"/>
              </a:spcAft>
              <a:buClr>
                <a:srgbClr val="888888"/>
              </a:buClr>
              <a:buSzPts val="1100"/>
              <a:buNone/>
              <a:defRPr sz="1100">
                <a:solidFill>
                  <a:srgbClr val="888888"/>
                </a:solidFill>
              </a:defRPr>
            </a:lvl8pPr>
            <a:lvl9pPr marL="4114800" lvl="8" indent="-228600" algn="l">
              <a:spcBef>
                <a:spcPts val="200"/>
              </a:spcBef>
              <a:spcAft>
                <a:spcPts val="0"/>
              </a:spcAft>
              <a:buClr>
                <a:srgbClr val="888888"/>
              </a:buClr>
              <a:buSzPts val="1100"/>
              <a:buNone/>
              <a:defRPr sz="1100">
                <a:solidFill>
                  <a:srgbClr val="888888"/>
                </a:solidFill>
              </a:defRPr>
            </a:lvl9pPr>
          </a:lstStyle>
          <a:p>
            <a:endParaRPr/>
          </a:p>
        </p:txBody>
      </p:sp>
      <p:sp>
        <p:nvSpPr>
          <p:cNvPr id="75" name="Google Shape;75;p17"/>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342900" y="1200150"/>
            <a:ext cx="3028950" cy="3394472"/>
          </a:xfrm>
          <a:prstGeom prst="rect">
            <a:avLst/>
          </a:prstGeom>
          <a:noFill/>
          <a:ln>
            <a:noFill/>
          </a:ln>
        </p:spPr>
        <p:txBody>
          <a:bodyPr spcFirstLastPara="1" wrap="square" lIns="68575" tIns="34275" rIns="68575" bIns="34275" anchor="t" anchorCtr="0">
            <a:normAutofit/>
          </a:bodyPr>
          <a:lstStyle>
            <a:lvl1pPr marL="457200" lvl="0" indent="-361950" algn="l">
              <a:spcBef>
                <a:spcPts val="400"/>
              </a:spcBef>
              <a:spcAft>
                <a:spcPts val="0"/>
              </a:spcAft>
              <a:buClr>
                <a:schemeClr val="dk1"/>
              </a:buClr>
              <a:buSzPts val="2100"/>
              <a:buChar char="•"/>
              <a:defRPr sz="2100"/>
            </a:lvl1pPr>
            <a:lvl2pPr marL="914400" lvl="1" indent="-342900" algn="l">
              <a:spcBef>
                <a:spcPts val="400"/>
              </a:spcBef>
              <a:spcAft>
                <a:spcPts val="0"/>
              </a:spcAft>
              <a:buClr>
                <a:schemeClr val="dk1"/>
              </a:buClr>
              <a:buSzPts val="1800"/>
              <a:buChar char="–"/>
              <a:defRPr sz="1800"/>
            </a:lvl2pPr>
            <a:lvl3pPr marL="1371600" lvl="2" indent="-323850" algn="l">
              <a:spcBef>
                <a:spcPts val="300"/>
              </a:spcBef>
              <a:spcAft>
                <a:spcPts val="0"/>
              </a:spcAft>
              <a:buClr>
                <a:schemeClr val="dk1"/>
              </a:buClr>
              <a:buSzPts val="1500"/>
              <a:buChar char="•"/>
              <a:defRPr sz="1500"/>
            </a:lvl3pPr>
            <a:lvl4pPr marL="1828800" lvl="3" indent="-317500" algn="l">
              <a:spcBef>
                <a:spcPts val="300"/>
              </a:spcBef>
              <a:spcAft>
                <a:spcPts val="0"/>
              </a:spcAft>
              <a:buClr>
                <a:schemeClr val="dk1"/>
              </a:buClr>
              <a:buSzPts val="1400"/>
              <a:buChar char="–"/>
              <a:defRPr sz="1400"/>
            </a:lvl4pPr>
            <a:lvl5pPr marL="2286000" lvl="4" indent="-317500" algn="l">
              <a:spcBef>
                <a:spcPts val="300"/>
              </a:spcBef>
              <a:spcAft>
                <a:spcPts val="0"/>
              </a:spcAft>
              <a:buClr>
                <a:schemeClr val="dk1"/>
              </a:buClr>
              <a:buSzPts val="1400"/>
              <a:buChar char="»"/>
              <a:defRPr sz="1400"/>
            </a:lvl5pPr>
            <a:lvl6pPr marL="2743200" lvl="5" indent="-317500" algn="l">
              <a:spcBef>
                <a:spcPts val="300"/>
              </a:spcBef>
              <a:spcAft>
                <a:spcPts val="0"/>
              </a:spcAft>
              <a:buClr>
                <a:schemeClr val="dk1"/>
              </a:buClr>
              <a:buSzPts val="1400"/>
              <a:buChar char="•"/>
              <a:defRPr sz="1400"/>
            </a:lvl6pPr>
            <a:lvl7pPr marL="3200400" lvl="6" indent="-317500" algn="l">
              <a:spcBef>
                <a:spcPts val="300"/>
              </a:spcBef>
              <a:spcAft>
                <a:spcPts val="0"/>
              </a:spcAft>
              <a:buClr>
                <a:schemeClr val="dk1"/>
              </a:buClr>
              <a:buSzPts val="1400"/>
              <a:buChar char="•"/>
              <a:defRPr sz="1400"/>
            </a:lvl7pPr>
            <a:lvl8pPr marL="3657600" lvl="7" indent="-317500" algn="l">
              <a:spcBef>
                <a:spcPts val="300"/>
              </a:spcBef>
              <a:spcAft>
                <a:spcPts val="0"/>
              </a:spcAft>
              <a:buClr>
                <a:schemeClr val="dk1"/>
              </a:buClr>
              <a:buSzPts val="1400"/>
              <a:buChar char="•"/>
              <a:defRPr sz="1400"/>
            </a:lvl8pPr>
            <a:lvl9pPr marL="4114800" lvl="8" indent="-317500" algn="l">
              <a:spcBef>
                <a:spcPts val="300"/>
              </a:spcBef>
              <a:spcAft>
                <a:spcPts val="0"/>
              </a:spcAft>
              <a:buClr>
                <a:schemeClr val="dk1"/>
              </a:buClr>
              <a:buSzPts val="1400"/>
              <a:buChar char="•"/>
              <a:defRPr sz="1400"/>
            </a:lvl9pPr>
          </a:lstStyle>
          <a:p>
            <a:endParaRPr/>
          </a:p>
        </p:txBody>
      </p:sp>
      <p:sp>
        <p:nvSpPr>
          <p:cNvPr id="81" name="Google Shape;81;p18"/>
          <p:cNvSpPr txBox="1">
            <a:spLocks noGrp="1"/>
          </p:cNvSpPr>
          <p:nvPr>
            <p:ph type="body" idx="2"/>
          </p:nvPr>
        </p:nvSpPr>
        <p:spPr>
          <a:xfrm>
            <a:off x="3486150" y="1200150"/>
            <a:ext cx="3028950" cy="3394472"/>
          </a:xfrm>
          <a:prstGeom prst="rect">
            <a:avLst/>
          </a:prstGeom>
          <a:noFill/>
          <a:ln>
            <a:noFill/>
          </a:ln>
        </p:spPr>
        <p:txBody>
          <a:bodyPr spcFirstLastPara="1" wrap="square" lIns="68575" tIns="34275" rIns="68575" bIns="34275" anchor="t" anchorCtr="0">
            <a:normAutofit/>
          </a:bodyPr>
          <a:lstStyle>
            <a:lvl1pPr marL="457200" lvl="0" indent="-361950" algn="l">
              <a:spcBef>
                <a:spcPts val="400"/>
              </a:spcBef>
              <a:spcAft>
                <a:spcPts val="0"/>
              </a:spcAft>
              <a:buClr>
                <a:schemeClr val="dk1"/>
              </a:buClr>
              <a:buSzPts val="2100"/>
              <a:buChar char="•"/>
              <a:defRPr sz="2100"/>
            </a:lvl1pPr>
            <a:lvl2pPr marL="914400" lvl="1" indent="-342900" algn="l">
              <a:spcBef>
                <a:spcPts val="400"/>
              </a:spcBef>
              <a:spcAft>
                <a:spcPts val="0"/>
              </a:spcAft>
              <a:buClr>
                <a:schemeClr val="dk1"/>
              </a:buClr>
              <a:buSzPts val="1800"/>
              <a:buChar char="–"/>
              <a:defRPr sz="1800"/>
            </a:lvl2pPr>
            <a:lvl3pPr marL="1371600" lvl="2" indent="-323850" algn="l">
              <a:spcBef>
                <a:spcPts val="300"/>
              </a:spcBef>
              <a:spcAft>
                <a:spcPts val="0"/>
              </a:spcAft>
              <a:buClr>
                <a:schemeClr val="dk1"/>
              </a:buClr>
              <a:buSzPts val="1500"/>
              <a:buChar char="•"/>
              <a:defRPr sz="1500"/>
            </a:lvl3pPr>
            <a:lvl4pPr marL="1828800" lvl="3" indent="-317500" algn="l">
              <a:spcBef>
                <a:spcPts val="300"/>
              </a:spcBef>
              <a:spcAft>
                <a:spcPts val="0"/>
              </a:spcAft>
              <a:buClr>
                <a:schemeClr val="dk1"/>
              </a:buClr>
              <a:buSzPts val="1400"/>
              <a:buChar char="–"/>
              <a:defRPr sz="1400"/>
            </a:lvl4pPr>
            <a:lvl5pPr marL="2286000" lvl="4" indent="-317500" algn="l">
              <a:spcBef>
                <a:spcPts val="300"/>
              </a:spcBef>
              <a:spcAft>
                <a:spcPts val="0"/>
              </a:spcAft>
              <a:buClr>
                <a:schemeClr val="dk1"/>
              </a:buClr>
              <a:buSzPts val="1400"/>
              <a:buChar char="»"/>
              <a:defRPr sz="1400"/>
            </a:lvl5pPr>
            <a:lvl6pPr marL="2743200" lvl="5" indent="-317500" algn="l">
              <a:spcBef>
                <a:spcPts val="300"/>
              </a:spcBef>
              <a:spcAft>
                <a:spcPts val="0"/>
              </a:spcAft>
              <a:buClr>
                <a:schemeClr val="dk1"/>
              </a:buClr>
              <a:buSzPts val="1400"/>
              <a:buChar char="•"/>
              <a:defRPr sz="1400"/>
            </a:lvl6pPr>
            <a:lvl7pPr marL="3200400" lvl="6" indent="-317500" algn="l">
              <a:spcBef>
                <a:spcPts val="300"/>
              </a:spcBef>
              <a:spcAft>
                <a:spcPts val="0"/>
              </a:spcAft>
              <a:buClr>
                <a:schemeClr val="dk1"/>
              </a:buClr>
              <a:buSzPts val="1400"/>
              <a:buChar char="•"/>
              <a:defRPr sz="1400"/>
            </a:lvl7pPr>
            <a:lvl8pPr marL="3657600" lvl="7" indent="-317500" algn="l">
              <a:spcBef>
                <a:spcPts val="300"/>
              </a:spcBef>
              <a:spcAft>
                <a:spcPts val="0"/>
              </a:spcAft>
              <a:buClr>
                <a:schemeClr val="dk1"/>
              </a:buClr>
              <a:buSzPts val="1400"/>
              <a:buChar char="•"/>
              <a:defRPr sz="1400"/>
            </a:lvl8pPr>
            <a:lvl9pPr marL="4114800" lvl="8" indent="-317500" algn="l">
              <a:spcBef>
                <a:spcPts val="300"/>
              </a:spcBef>
              <a:spcAft>
                <a:spcPts val="0"/>
              </a:spcAft>
              <a:buClr>
                <a:schemeClr val="dk1"/>
              </a:buClr>
              <a:buSzPts val="1400"/>
              <a:buChar char="•"/>
              <a:defRPr sz="1400"/>
            </a:lvl9pPr>
          </a:lstStyle>
          <a:p>
            <a:endParaRPr/>
          </a:p>
        </p:txBody>
      </p:sp>
      <p:sp>
        <p:nvSpPr>
          <p:cNvPr id="82" name="Google Shape;82;p18"/>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chemeClr val="dk1"/>
              </a:buClr>
              <a:buSzPts val="3300"/>
              <a:buFont typeface="Calibri"/>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342900" y="1151335"/>
            <a:ext cx="3030141" cy="479822"/>
          </a:xfrm>
          <a:prstGeom prst="rect">
            <a:avLst/>
          </a:prstGeom>
          <a:noFill/>
          <a:ln>
            <a:noFill/>
          </a:ln>
        </p:spPr>
        <p:txBody>
          <a:bodyPr spcFirstLastPara="1" wrap="square" lIns="68575" tIns="34275" rIns="68575" bIns="34275" anchor="b" anchorCtr="0">
            <a:normAutofit/>
          </a:bodyPr>
          <a:lstStyle>
            <a:lvl1pPr marL="457200" lvl="0" indent="-228600" algn="l">
              <a:spcBef>
                <a:spcPts val="40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300"/>
              </a:spcBef>
              <a:spcAft>
                <a:spcPts val="0"/>
              </a:spcAft>
              <a:buClr>
                <a:schemeClr val="dk1"/>
              </a:buClr>
              <a:buSzPts val="1400"/>
              <a:buNone/>
              <a:defRPr sz="1400" b="1"/>
            </a:lvl3pPr>
            <a:lvl4pPr marL="1828800" lvl="3" indent="-228600" algn="l">
              <a:spcBef>
                <a:spcPts val="200"/>
              </a:spcBef>
              <a:spcAft>
                <a:spcPts val="0"/>
              </a:spcAft>
              <a:buClr>
                <a:schemeClr val="dk1"/>
              </a:buClr>
              <a:buSzPts val="1200"/>
              <a:buNone/>
              <a:defRPr sz="1200" b="1"/>
            </a:lvl4pPr>
            <a:lvl5pPr marL="2286000" lvl="4" indent="-228600" algn="l">
              <a:spcBef>
                <a:spcPts val="200"/>
              </a:spcBef>
              <a:spcAft>
                <a:spcPts val="0"/>
              </a:spcAft>
              <a:buClr>
                <a:schemeClr val="dk1"/>
              </a:buClr>
              <a:buSzPts val="1200"/>
              <a:buNone/>
              <a:defRPr sz="1200" b="1"/>
            </a:lvl5pPr>
            <a:lvl6pPr marL="2743200" lvl="5" indent="-228600" algn="l">
              <a:spcBef>
                <a:spcPts val="200"/>
              </a:spcBef>
              <a:spcAft>
                <a:spcPts val="0"/>
              </a:spcAft>
              <a:buClr>
                <a:schemeClr val="dk1"/>
              </a:buClr>
              <a:buSzPts val="1200"/>
              <a:buNone/>
              <a:defRPr sz="1200" b="1"/>
            </a:lvl6pPr>
            <a:lvl7pPr marL="3200400" lvl="6" indent="-228600" algn="l">
              <a:spcBef>
                <a:spcPts val="200"/>
              </a:spcBef>
              <a:spcAft>
                <a:spcPts val="0"/>
              </a:spcAft>
              <a:buClr>
                <a:schemeClr val="dk1"/>
              </a:buClr>
              <a:buSzPts val="1200"/>
              <a:buNone/>
              <a:defRPr sz="1200" b="1"/>
            </a:lvl7pPr>
            <a:lvl8pPr marL="3657600" lvl="7" indent="-228600" algn="l">
              <a:spcBef>
                <a:spcPts val="200"/>
              </a:spcBef>
              <a:spcAft>
                <a:spcPts val="0"/>
              </a:spcAft>
              <a:buClr>
                <a:schemeClr val="dk1"/>
              </a:buClr>
              <a:buSzPts val="1200"/>
              <a:buNone/>
              <a:defRPr sz="1200" b="1"/>
            </a:lvl8pPr>
            <a:lvl9pPr marL="4114800" lvl="8" indent="-228600" algn="l">
              <a:spcBef>
                <a:spcPts val="2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342900" y="1631156"/>
            <a:ext cx="3030141" cy="2963466"/>
          </a:xfrm>
          <a:prstGeom prst="rect">
            <a:avLst/>
          </a:prstGeom>
          <a:noFill/>
          <a:ln>
            <a:noFill/>
          </a:ln>
        </p:spPr>
        <p:txBody>
          <a:bodyPr spcFirstLastPara="1" wrap="square" lIns="68575" tIns="34275" rIns="68575" bIns="34275" anchor="t" anchorCtr="0">
            <a:normAutofit/>
          </a:bodyPr>
          <a:lstStyle>
            <a:lvl1pPr marL="457200" lvl="0" indent="-342900" algn="l">
              <a:spcBef>
                <a:spcPts val="40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7500" algn="l">
              <a:spcBef>
                <a:spcPts val="300"/>
              </a:spcBef>
              <a:spcAft>
                <a:spcPts val="0"/>
              </a:spcAft>
              <a:buClr>
                <a:schemeClr val="dk1"/>
              </a:buClr>
              <a:buSzPts val="1400"/>
              <a:buChar char="•"/>
              <a:defRPr sz="1400"/>
            </a:lvl3pPr>
            <a:lvl4pPr marL="1828800" lvl="3" indent="-304800" algn="l">
              <a:spcBef>
                <a:spcPts val="200"/>
              </a:spcBef>
              <a:spcAft>
                <a:spcPts val="0"/>
              </a:spcAft>
              <a:buClr>
                <a:schemeClr val="dk1"/>
              </a:buClr>
              <a:buSzPts val="1200"/>
              <a:buChar char="–"/>
              <a:defRPr sz="1200"/>
            </a:lvl4pPr>
            <a:lvl5pPr marL="2286000" lvl="4" indent="-304800" algn="l">
              <a:spcBef>
                <a:spcPts val="200"/>
              </a:spcBef>
              <a:spcAft>
                <a:spcPts val="0"/>
              </a:spcAft>
              <a:buClr>
                <a:schemeClr val="dk1"/>
              </a:buClr>
              <a:buSzPts val="1200"/>
              <a:buChar char="»"/>
              <a:defRPr sz="1200"/>
            </a:lvl5pPr>
            <a:lvl6pPr marL="2743200" lvl="5" indent="-304800" algn="l">
              <a:spcBef>
                <a:spcPts val="200"/>
              </a:spcBef>
              <a:spcAft>
                <a:spcPts val="0"/>
              </a:spcAft>
              <a:buClr>
                <a:schemeClr val="dk1"/>
              </a:buClr>
              <a:buSzPts val="1200"/>
              <a:buChar char="•"/>
              <a:defRPr sz="1200"/>
            </a:lvl6pPr>
            <a:lvl7pPr marL="3200400" lvl="6" indent="-304800" algn="l">
              <a:spcBef>
                <a:spcPts val="200"/>
              </a:spcBef>
              <a:spcAft>
                <a:spcPts val="0"/>
              </a:spcAft>
              <a:buClr>
                <a:schemeClr val="dk1"/>
              </a:buClr>
              <a:buSzPts val="1200"/>
              <a:buChar char="•"/>
              <a:defRPr sz="1200"/>
            </a:lvl7pPr>
            <a:lvl8pPr marL="3657600" lvl="7" indent="-304800" algn="l">
              <a:spcBef>
                <a:spcPts val="200"/>
              </a:spcBef>
              <a:spcAft>
                <a:spcPts val="0"/>
              </a:spcAft>
              <a:buClr>
                <a:schemeClr val="dk1"/>
              </a:buClr>
              <a:buSzPts val="1200"/>
              <a:buChar char="•"/>
              <a:defRPr sz="1200"/>
            </a:lvl8pPr>
            <a:lvl9pPr marL="4114800" lvl="8" indent="-304800" algn="l">
              <a:spcBef>
                <a:spcPts val="200"/>
              </a:spcBef>
              <a:spcAft>
                <a:spcPts val="0"/>
              </a:spcAft>
              <a:buClr>
                <a:schemeClr val="dk1"/>
              </a:buClr>
              <a:buSzPts val="1200"/>
              <a:buChar char="•"/>
              <a:defRPr sz="1200"/>
            </a:lvl9pPr>
          </a:lstStyle>
          <a:p>
            <a:endParaRPr/>
          </a:p>
        </p:txBody>
      </p:sp>
      <p:sp>
        <p:nvSpPr>
          <p:cNvPr id="89" name="Google Shape;89;p19"/>
          <p:cNvSpPr txBox="1">
            <a:spLocks noGrp="1"/>
          </p:cNvSpPr>
          <p:nvPr>
            <p:ph type="body" idx="3"/>
          </p:nvPr>
        </p:nvSpPr>
        <p:spPr>
          <a:xfrm>
            <a:off x="3483769" y="1151335"/>
            <a:ext cx="3031331" cy="479822"/>
          </a:xfrm>
          <a:prstGeom prst="rect">
            <a:avLst/>
          </a:prstGeom>
          <a:noFill/>
          <a:ln>
            <a:noFill/>
          </a:ln>
        </p:spPr>
        <p:txBody>
          <a:bodyPr spcFirstLastPara="1" wrap="square" lIns="68575" tIns="34275" rIns="68575" bIns="34275" anchor="b" anchorCtr="0">
            <a:normAutofit/>
          </a:bodyPr>
          <a:lstStyle>
            <a:lvl1pPr marL="457200" lvl="0" indent="-228600" algn="l">
              <a:spcBef>
                <a:spcPts val="40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300"/>
              </a:spcBef>
              <a:spcAft>
                <a:spcPts val="0"/>
              </a:spcAft>
              <a:buClr>
                <a:schemeClr val="dk1"/>
              </a:buClr>
              <a:buSzPts val="1400"/>
              <a:buNone/>
              <a:defRPr sz="1400" b="1"/>
            </a:lvl3pPr>
            <a:lvl4pPr marL="1828800" lvl="3" indent="-228600" algn="l">
              <a:spcBef>
                <a:spcPts val="200"/>
              </a:spcBef>
              <a:spcAft>
                <a:spcPts val="0"/>
              </a:spcAft>
              <a:buClr>
                <a:schemeClr val="dk1"/>
              </a:buClr>
              <a:buSzPts val="1200"/>
              <a:buNone/>
              <a:defRPr sz="1200" b="1"/>
            </a:lvl4pPr>
            <a:lvl5pPr marL="2286000" lvl="4" indent="-228600" algn="l">
              <a:spcBef>
                <a:spcPts val="200"/>
              </a:spcBef>
              <a:spcAft>
                <a:spcPts val="0"/>
              </a:spcAft>
              <a:buClr>
                <a:schemeClr val="dk1"/>
              </a:buClr>
              <a:buSzPts val="1200"/>
              <a:buNone/>
              <a:defRPr sz="1200" b="1"/>
            </a:lvl5pPr>
            <a:lvl6pPr marL="2743200" lvl="5" indent="-228600" algn="l">
              <a:spcBef>
                <a:spcPts val="200"/>
              </a:spcBef>
              <a:spcAft>
                <a:spcPts val="0"/>
              </a:spcAft>
              <a:buClr>
                <a:schemeClr val="dk1"/>
              </a:buClr>
              <a:buSzPts val="1200"/>
              <a:buNone/>
              <a:defRPr sz="1200" b="1"/>
            </a:lvl6pPr>
            <a:lvl7pPr marL="3200400" lvl="6" indent="-228600" algn="l">
              <a:spcBef>
                <a:spcPts val="200"/>
              </a:spcBef>
              <a:spcAft>
                <a:spcPts val="0"/>
              </a:spcAft>
              <a:buClr>
                <a:schemeClr val="dk1"/>
              </a:buClr>
              <a:buSzPts val="1200"/>
              <a:buNone/>
              <a:defRPr sz="1200" b="1"/>
            </a:lvl7pPr>
            <a:lvl8pPr marL="3657600" lvl="7" indent="-228600" algn="l">
              <a:spcBef>
                <a:spcPts val="200"/>
              </a:spcBef>
              <a:spcAft>
                <a:spcPts val="0"/>
              </a:spcAft>
              <a:buClr>
                <a:schemeClr val="dk1"/>
              </a:buClr>
              <a:buSzPts val="1200"/>
              <a:buNone/>
              <a:defRPr sz="1200" b="1"/>
            </a:lvl8pPr>
            <a:lvl9pPr marL="4114800" lvl="8" indent="-228600" algn="l">
              <a:spcBef>
                <a:spcPts val="2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3483769" y="1631156"/>
            <a:ext cx="3031331" cy="2963466"/>
          </a:xfrm>
          <a:prstGeom prst="rect">
            <a:avLst/>
          </a:prstGeom>
          <a:noFill/>
          <a:ln>
            <a:noFill/>
          </a:ln>
        </p:spPr>
        <p:txBody>
          <a:bodyPr spcFirstLastPara="1" wrap="square" lIns="68575" tIns="34275" rIns="68575" bIns="34275" anchor="t" anchorCtr="0">
            <a:normAutofit/>
          </a:bodyPr>
          <a:lstStyle>
            <a:lvl1pPr marL="457200" lvl="0" indent="-342900" algn="l">
              <a:spcBef>
                <a:spcPts val="40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7500" algn="l">
              <a:spcBef>
                <a:spcPts val="300"/>
              </a:spcBef>
              <a:spcAft>
                <a:spcPts val="0"/>
              </a:spcAft>
              <a:buClr>
                <a:schemeClr val="dk1"/>
              </a:buClr>
              <a:buSzPts val="1400"/>
              <a:buChar char="•"/>
              <a:defRPr sz="1400"/>
            </a:lvl3pPr>
            <a:lvl4pPr marL="1828800" lvl="3" indent="-304800" algn="l">
              <a:spcBef>
                <a:spcPts val="200"/>
              </a:spcBef>
              <a:spcAft>
                <a:spcPts val="0"/>
              </a:spcAft>
              <a:buClr>
                <a:schemeClr val="dk1"/>
              </a:buClr>
              <a:buSzPts val="1200"/>
              <a:buChar char="–"/>
              <a:defRPr sz="1200"/>
            </a:lvl4pPr>
            <a:lvl5pPr marL="2286000" lvl="4" indent="-304800" algn="l">
              <a:spcBef>
                <a:spcPts val="200"/>
              </a:spcBef>
              <a:spcAft>
                <a:spcPts val="0"/>
              </a:spcAft>
              <a:buClr>
                <a:schemeClr val="dk1"/>
              </a:buClr>
              <a:buSzPts val="1200"/>
              <a:buChar char="»"/>
              <a:defRPr sz="1200"/>
            </a:lvl5pPr>
            <a:lvl6pPr marL="2743200" lvl="5" indent="-304800" algn="l">
              <a:spcBef>
                <a:spcPts val="200"/>
              </a:spcBef>
              <a:spcAft>
                <a:spcPts val="0"/>
              </a:spcAft>
              <a:buClr>
                <a:schemeClr val="dk1"/>
              </a:buClr>
              <a:buSzPts val="1200"/>
              <a:buChar char="•"/>
              <a:defRPr sz="1200"/>
            </a:lvl6pPr>
            <a:lvl7pPr marL="3200400" lvl="6" indent="-304800" algn="l">
              <a:spcBef>
                <a:spcPts val="200"/>
              </a:spcBef>
              <a:spcAft>
                <a:spcPts val="0"/>
              </a:spcAft>
              <a:buClr>
                <a:schemeClr val="dk1"/>
              </a:buClr>
              <a:buSzPts val="1200"/>
              <a:buChar char="•"/>
              <a:defRPr sz="1200"/>
            </a:lvl7pPr>
            <a:lvl8pPr marL="3657600" lvl="7" indent="-304800" algn="l">
              <a:spcBef>
                <a:spcPts val="200"/>
              </a:spcBef>
              <a:spcAft>
                <a:spcPts val="0"/>
              </a:spcAft>
              <a:buClr>
                <a:schemeClr val="dk1"/>
              </a:buClr>
              <a:buSzPts val="1200"/>
              <a:buChar char="•"/>
              <a:defRPr sz="1200"/>
            </a:lvl8pPr>
            <a:lvl9pPr marL="4114800" lvl="8" indent="-304800" algn="l">
              <a:spcBef>
                <a:spcPts val="200"/>
              </a:spcBef>
              <a:spcAft>
                <a:spcPts val="0"/>
              </a:spcAft>
              <a:buClr>
                <a:schemeClr val="dk1"/>
              </a:buClr>
              <a:buSzPts val="1200"/>
              <a:buChar char="•"/>
              <a:defRPr sz="1200"/>
            </a:lvl9pPr>
          </a:lstStyle>
          <a:p>
            <a:endParaRPr/>
          </a:p>
        </p:txBody>
      </p:sp>
      <p:sp>
        <p:nvSpPr>
          <p:cNvPr id="91" name="Google Shape;91;p19"/>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42900" y="204788"/>
            <a:ext cx="2256235" cy="871538"/>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dk1"/>
              </a:buClr>
              <a:buSzPts val="1500"/>
              <a:buFont typeface="Calibri"/>
              <a:buNone/>
              <a:defRPr sz="1500" b="1"/>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2681287" y="204788"/>
            <a:ext cx="3833813" cy="4389835"/>
          </a:xfrm>
          <a:prstGeom prst="rect">
            <a:avLst/>
          </a:prstGeom>
          <a:noFill/>
          <a:ln>
            <a:noFill/>
          </a:ln>
        </p:spPr>
        <p:txBody>
          <a:bodyPr spcFirstLastPara="1" wrap="square" lIns="68575" tIns="34275" rIns="68575" bIns="34275" anchor="t" anchorCtr="0">
            <a:normAutofit/>
          </a:bodyPr>
          <a:lstStyle>
            <a:lvl1pPr marL="457200" lvl="0" indent="-381000" algn="l">
              <a:spcBef>
                <a:spcPts val="500"/>
              </a:spcBef>
              <a:spcAft>
                <a:spcPts val="0"/>
              </a:spcAft>
              <a:buClr>
                <a:schemeClr val="dk1"/>
              </a:buClr>
              <a:buSzPts val="2400"/>
              <a:buChar char="•"/>
              <a:defRPr sz="2400"/>
            </a:lvl1pPr>
            <a:lvl2pPr marL="914400" lvl="1" indent="-361950" algn="l">
              <a:spcBef>
                <a:spcPts val="400"/>
              </a:spcBef>
              <a:spcAft>
                <a:spcPts val="0"/>
              </a:spcAft>
              <a:buClr>
                <a:schemeClr val="dk1"/>
              </a:buClr>
              <a:buSzPts val="2100"/>
              <a:buChar char="–"/>
              <a:defRPr sz="2100"/>
            </a:lvl2pPr>
            <a:lvl3pPr marL="1371600" lvl="2" indent="-342900" algn="l">
              <a:spcBef>
                <a:spcPts val="400"/>
              </a:spcBef>
              <a:spcAft>
                <a:spcPts val="0"/>
              </a:spcAft>
              <a:buClr>
                <a:schemeClr val="dk1"/>
              </a:buClr>
              <a:buSzPts val="1800"/>
              <a:buChar char="•"/>
              <a:defRPr sz="1800"/>
            </a:lvl3pPr>
            <a:lvl4pPr marL="1828800" lvl="3" indent="-323850" algn="l">
              <a:spcBef>
                <a:spcPts val="300"/>
              </a:spcBef>
              <a:spcAft>
                <a:spcPts val="0"/>
              </a:spcAft>
              <a:buClr>
                <a:schemeClr val="dk1"/>
              </a:buClr>
              <a:buSzPts val="1500"/>
              <a:buChar char="–"/>
              <a:defRPr sz="1500"/>
            </a:lvl4pPr>
            <a:lvl5pPr marL="2286000" lvl="4" indent="-323850" algn="l">
              <a:spcBef>
                <a:spcPts val="300"/>
              </a:spcBef>
              <a:spcAft>
                <a:spcPts val="0"/>
              </a:spcAft>
              <a:buClr>
                <a:schemeClr val="dk1"/>
              </a:buClr>
              <a:buSzPts val="1500"/>
              <a:buChar char="»"/>
              <a:defRPr sz="1500"/>
            </a:lvl5pPr>
            <a:lvl6pPr marL="2743200" lvl="5" indent="-323850" algn="l">
              <a:spcBef>
                <a:spcPts val="300"/>
              </a:spcBef>
              <a:spcAft>
                <a:spcPts val="0"/>
              </a:spcAft>
              <a:buClr>
                <a:schemeClr val="dk1"/>
              </a:buClr>
              <a:buSzPts val="1500"/>
              <a:buChar char="•"/>
              <a:defRPr sz="1500"/>
            </a:lvl6pPr>
            <a:lvl7pPr marL="3200400" lvl="6" indent="-323850" algn="l">
              <a:spcBef>
                <a:spcPts val="300"/>
              </a:spcBef>
              <a:spcAft>
                <a:spcPts val="0"/>
              </a:spcAft>
              <a:buClr>
                <a:schemeClr val="dk1"/>
              </a:buClr>
              <a:buSzPts val="1500"/>
              <a:buChar char="•"/>
              <a:defRPr sz="1500"/>
            </a:lvl7pPr>
            <a:lvl8pPr marL="3657600" lvl="7" indent="-323850" algn="l">
              <a:spcBef>
                <a:spcPts val="300"/>
              </a:spcBef>
              <a:spcAft>
                <a:spcPts val="0"/>
              </a:spcAft>
              <a:buClr>
                <a:schemeClr val="dk1"/>
              </a:buClr>
              <a:buSzPts val="1500"/>
              <a:buChar char="•"/>
              <a:defRPr sz="1500"/>
            </a:lvl8pPr>
            <a:lvl9pPr marL="4114800" lvl="8" indent="-323850" algn="l">
              <a:spcBef>
                <a:spcPts val="3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342900" y="1076325"/>
            <a:ext cx="2256235" cy="3518297"/>
          </a:xfrm>
          <a:prstGeom prst="rect">
            <a:avLst/>
          </a:prstGeom>
          <a:noFill/>
          <a:ln>
            <a:noFill/>
          </a:ln>
        </p:spPr>
        <p:txBody>
          <a:bodyPr spcFirstLastPara="1" wrap="square" lIns="68575" tIns="34275" rIns="68575" bIns="34275" anchor="t" anchorCtr="0">
            <a:normAutofit/>
          </a:bodyPr>
          <a:lstStyle>
            <a:lvl1pPr marL="457200" lvl="0" indent="-228600" algn="l">
              <a:spcBef>
                <a:spcPts val="200"/>
              </a:spcBef>
              <a:spcAft>
                <a:spcPts val="0"/>
              </a:spcAft>
              <a:buClr>
                <a:schemeClr val="dk1"/>
              </a:buClr>
              <a:buSzPts val="1100"/>
              <a:buNone/>
              <a:defRPr sz="1100"/>
            </a:lvl1pPr>
            <a:lvl2pPr marL="914400" lvl="1" indent="-228600" algn="l">
              <a:spcBef>
                <a:spcPts val="200"/>
              </a:spcBef>
              <a:spcAft>
                <a:spcPts val="0"/>
              </a:spcAft>
              <a:buClr>
                <a:schemeClr val="dk1"/>
              </a:buClr>
              <a:buSzPts val="900"/>
              <a:buNone/>
              <a:defRPr sz="900"/>
            </a:lvl2pPr>
            <a:lvl3pPr marL="1371600" lvl="2" indent="-228600" algn="l">
              <a:spcBef>
                <a:spcPts val="200"/>
              </a:spcBef>
              <a:spcAft>
                <a:spcPts val="0"/>
              </a:spcAft>
              <a:buClr>
                <a:schemeClr val="dk1"/>
              </a:buClr>
              <a:buSzPts val="800"/>
              <a:buNone/>
              <a:defRPr sz="800"/>
            </a:lvl3pPr>
            <a:lvl4pPr marL="1828800" lvl="3" indent="-228600" algn="l">
              <a:spcBef>
                <a:spcPts val="100"/>
              </a:spcBef>
              <a:spcAft>
                <a:spcPts val="0"/>
              </a:spcAft>
              <a:buClr>
                <a:schemeClr val="dk1"/>
              </a:buClr>
              <a:buSzPts val="700"/>
              <a:buNone/>
              <a:defRPr sz="700"/>
            </a:lvl4pPr>
            <a:lvl5pPr marL="2286000" lvl="4" indent="-228600" algn="l">
              <a:spcBef>
                <a:spcPts val="100"/>
              </a:spcBef>
              <a:spcAft>
                <a:spcPts val="0"/>
              </a:spcAft>
              <a:buClr>
                <a:schemeClr val="dk1"/>
              </a:buClr>
              <a:buSzPts val="700"/>
              <a:buNone/>
              <a:defRPr sz="700"/>
            </a:lvl5pPr>
            <a:lvl6pPr marL="2743200" lvl="5" indent="-228600" algn="l">
              <a:spcBef>
                <a:spcPts val="100"/>
              </a:spcBef>
              <a:spcAft>
                <a:spcPts val="0"/>
              </a:spcAft>
              <a:buClr>
                <a:schemeClr val="dk1"/>
              </a:buClr>
              <a:buSzPts val="700"/>
              <a:buNone/>
              <a:defRPr sz="700"/>
            </a:lvl6pPr>
            <a:lvl7pPr marL="3200400" lvl="6" indent="-228600" algn="l">
              <a:spcBef>
                <a:spcPts val="100"/>
              </a:spcBef>
              <a:spcAft>
                <a:spcPts val="0"/>
              </a:spcAft>
              <a:buClr>
                <a:schemeClr val="dk1"/>
              </a:buClr>
              <a:buSzPts val="700"/>
              <a:buNone/>
              <a:defRPr sz="700"/>
            </a:lvl7pPr>
            <a:lvl8pPr marL="3657600" lvl="7" indent="-228600" algn="l">
              <a:spcBef>
                <a:spcPts val="100"/>
              </a:spcBef>
              <a:spcAft>
                <a:spcPts val="0"/>
              </a:spcAft>
              <a:buClr>
                <a:schemeClr val="dk1"/>
              </a:buClr>
              <a:buSzPts val="700"/>
              <a:buNone/>
              <a:defRPr sz="700"/>
            </a:lvl8pPr>
            <a:lvl9pPr marL="4114800" lvl="8" indent="-228600" algn="l">
              <a:spcBef>
                <a:spcPts val="100"/>
              </a:spcBef>
              <a:spcAft>
                <a:spcPts val="0"/>
              </a:spcAft>
              <a:buClr>
                <a:schemeClr val="dk1"/>
              </a:buClr>
              <a:buSzPts val="700"/>
              <a:buNone/>
              <a:defRPr sz="700"/>
            </a:lvl9pPr>
          </a:lstStyle>
          <a:p>
            <a:endParaRPr/>
          </a:p>
        </p:txBody>
      </p:sp>
      <p:sp>
        <p:nvSpPr>
          <p:cNvPr id="103" name="Google Shape;103;p21"/>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344216" y="3600450"/>
            <a:ext cx="4114800" cy="425054"/>
          </a:xfrm>
          <a:prstGeom prst="rect">
            <a:avLst/>
          </a:prstGeom>
          <a:noFill/>
          <a:ln>
            <a:noFill/>
          </a:ln>
        </p:spPr>
        <p:txBody>
          <a:bodyPr spcFirstLastPara="1" wrap="square" lIns="68575" tIns="34275" rIns="68575" bIns="34275" anchor="b" anchorCtr="0">
            <a:normAutofit/>
          </a:bodyPr>
          <a:lstStyle>
            <a:lvl1pPr lvl="0" algn="l">
              <a:spcBef>
                <a:spcPts val="0"/>
              </a:spcBef>
              <a:spcAft>
                <a:spcPts val="0"/>
              </a:spcAft>
              <a:buClr>
                <a:schemeClr val="dk1"/>
              </a:buClr>
              <a:buSzPts val="1500"/>
              <a:buFont typeface="Calibri"/>
              <a:buNone/>
              <a:defRPr sz="1500" b="1"/>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1344216" y="459581"/>
            <a:ext cx="4114800" cy="3086100"/>
          </a:xfrm>
          <a:prstGeom prst="rect">
            <a:avLst/>
          </a:prstGeom>
          <a:noFill/>
          <a:ln>
            <a:noFill/>
          </a:ln>
        </p:spPr>
      </p:sp>
      <p:sp>
        <p:nvSpPr>
          <p:cNvPr id="109" name="Google Shape;109;p22"/>
          <p:cNvSpPr txBox="1">
            <a:spLocks noGrp="1"/>
          </p:cNvSpPr>
          <p:nvPr>
            <p:ph type="body" idx="1"/>
          </p:nvPr>
        </p:nvSpPr>
        <p:spPr>
          <a:xfrm>
            <a:off x="1344216" y="4025503"/>
            <a:ext cx="4114800" cy="603647"/>
          </a:xfrm>
          <a:prstGeom prst="rect">
            <a:avLst/>
          </a:prstGeom>
          <a:noFill/>
          <a:ln>
            <a:noFill/>
          </a:ln>
        </p:spPr>
        <p:txBody>
          <a:bodyPr spcFirstLastPara="1" wrap="square" lIns="68575" tIns="34275" rIns="68575" bIns="34275" anchor="t" anchorCtr="0">
            <a:normAutofit/>
          </a:bodyPr>
          <a:lstStyle>
            <a:lvl1pPr marL="457200" lvl="0" indent="-228600" algn="l">
              <a:spcBef>
                <a:spcPts val="200"/>
              </a:spcBef>
              <a:spcAft>
                <a:spcPts val="0"/>
              </a:spcAft>
              <a:buClr>
                <a:schemeClr val="dk1"/>
              </a:buClr>
              <a:buSzPts val="1100"/>
              <a:buNone/>
              <a:defRPr sz="1100"/>
            </a:lvl1pPr>
            <a:lvl2pPr marL="914400" lvl="1" indent="-228600" algn="l">
              <a:spcBef>
                <a:spcPts val="200"/>
              </a:spcBef>
              <a:spcAft>
                <a:spcPts val="0"/>
              </a:spcAft>
              <a:buClr>
                <a:schemeClr val="dk1"/>
              </a:buClr>
              <a:buSzPts val="900"/>
              <a:buNone/>
              <a:defRPr sz="900"/>
            </a:lvl2pPr>
            <a:lvl3pPr marL="1371600" lvl="2" indent="-228600" algn="l">
              <a:spcBef>
                <a:spcPts val="200"/>
              </a:spcBef>
              <a:spcAft>
                <a:spcPts val="0"/>
              </a:spcAft>
              <a:buClr>
                <a:schemeClr val="dk1"/>
              </a:buClr>
              <a:buSzPts val="800"/>
              <a:buNone/>
              <a:defRPr sz="800"/>
            </a:lvl3pPr>
            <a:lvl4pPr marL="1828800" lvl="3" indent="-228600" algn="l">
              <a:spcBef>
                <a:spcPts val="100"/>
              </a:spcBef>
              <a:spcAft>
                <a:spcPts val="0"/>
              </a:spcAft>
              <a:buClr>
                <a:schemeClr val="dk1"/>
              </a:buClr>
              <a:buSzPts val="700"/>
              <a:buNone/>
              <a:defRPr sz="700"/>
            </a:lvl4pPr>
            <a:lvl5pPr marL="2286000" lvl="4" indent="-228600" algn="l">
              <a:spcBef>
                <a:spcPts val="100"/>
              </a:spcBef>
              <a:spcAft>
                <a:spcPts val="0"/>
              </a:spcAft>
              <a:buClr>
                <a:schemeClr val="dk1"/>
              </a:buClr>
              <a:buSzPts val="700"/>
              <a:buNone/>
              <a:defRPr sz="700"/>
            </a:lvl5pPr>
            <a:lvl6pPr marL="2743200" lvl="5" indent="-228600" algn="l">
              <a:spcBef>
                <a:spcPts val="100"/>
              </a:spcBef>
              <a:spcAft>
                <a:spcPts val="0"/>
              </a:spcAft>
              <a:buClr>
                <a:schemeClr val="dk1"/>
              </a:buClr>
              <a:buSzPts val="700"/>
              <a:buNone/>
              <a:defRPr sz="700"/>
            </a:lvl6pPr>
            <a:lvl7pPr marL="3200400" lvl="6" indent="-228600" algn="l">
              <a:spcBef>
                <a:spcPts val="100"/>
              </a:spcBef>
              <a:spcAft>
                <a:spcPts val="0"/>
              </a:spcAft>
              <a:buClr>
                <a:schemeClr val="dk1"/>
              </a:buClr>
              <a:buSzPts val="700"/>
              <a:buNone/>
              <a:defRPr sz="700"/>
            </a:lvl7pPr>
            <a:lvl8pPr marL="3657600" lvl="7" indent="-228600" algn="l">
              <a:spcBef>
                <a:spcPts val="100"/>
              </a:spcBef>
              <a:spcAft>
                <a:spcPts val="0"/>
              </a:spcAft>
              <a:buClr>
                <a:schemeClr val="dk1"/>
              </a:buClr>
              <a:buSzPts val="700"/>
              <a:buNone/>
              <a:defRPr sz="700"/>
            </a:lvl8pPr>
            <a:lvl9pPr marL="4114800" lvl="8" indent="-228600" algn="l">
              <a:spcBef>
                <a:spcPts val="100"/>
              </a:spcBef>
              <a:spcAft>
                <a:spcPts val="0"/>
              </a:spcAft>
              <a:buClr>
                <a:schemeClr val="dk1"/>
              </a:buClr>
              <a:buSzPts val="700"/>
              <a:buNone/>
              <a:defRPr sz="700"/>
            </a:lvl9pPr>
          </a:lstStyle>
          <a:p>
            <a:endParaRPr/>
          </a:p>
        </p:txBody>
      </p:sp>
      <p:sp>
        <p:nvSpPr>
          <p:cNvPr id="110" name="Google Shape;110;p22"/>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1731764" y="-188714"/>
            <a:ext cx="3394472" cy="6172200"/>
          </a:xfrm>
          <a:prstGeom prst="rect">
            <a:avLst/>
          </a:prstGeom>
          <a:noFill/>
          <a:ln>
            <a:noFill/>
          </a:ln>
        </p:spPr>
        <p:txBody>
          <a:bodyPr spcFirstLastPara="1" wrap="square" lIns="68575" tIns="34275" rIns="68575" bIns="34275" anchor="t" anchorCtr="0">
            <a:norm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549253" y="1628775"/>
            <a:ext cx="4388644" cy="154305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406003" y="142875"/>
            <a:ext cx="4388644" cy="4514850"/>
          </a:xfrm>
          <a:prstGeom prst="rect">
            <a:avLst/>
          </a:prstGeom>
          <a:noFill/>
          <a:ln>
            <a:noFill/>
          </a:ln>
        </p:spPr>
        <p:txBody>
          <a:bodyPr spcFirstLastPara="1" wrap="square" lIns="68575" tIns="34275" rIns="68575" bIns="34275" anchor="t" anchorCtr="0">
            <a:norm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42900" y="205978"/>
            <a:ext cx="6172200" cy="857250"/>
          </a:xfrm>
          <a:prstGeom prst="rect">
            <a:avLst/>
          </a:prstGeom>
          <a:noFill/>
          <a:ln>
            <a:noFill/>
          </a:ln>
        </p:spPr>
        <p:txBody>
          <a:bodyPr spcFirstLastPara="1" wrap="square" lIns="68575" tIns="34275" rIns="68575" bIns="34275" anchor="ctr" anchorCtr="0">
            <a:normAutofit/>
          </a:bodyPr>
          <a:lstStyle>
            <a:lvl1pPr marR="0" lvl="0" algn="ctr" rtl="0">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342900" y="1200150"/>
            <a:ext cx="6172200" cy="3394472"/>
          </a:xfrm>
          <a:prstGeom prst="rect">
            <a:avLst/>
          </a:prstGeom>
          <a:noFill/>
          <a:ln>
            <a:noFill/>
          </a:ln>
        </p:spPr>
        <p:txBody>
          <a:bodyPr spcFirstLastPara="1" wrap="square" lIns="68575" tIns="34275" rIns="68575" bIns="34275" anchor="t" anchorCtr="0">
            <a:normAutofit/>
          </a:bodyPr>
          <a:lstStyle>
            <a:lvl1pPr marL="457200" marR="0" lvl="0"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342900" y="4767263"/>
            <a:ext cx="16002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2343150" y="4767263"/>
            <a:ext cx="21717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4914900" y="4767263"/>
            <a:ext cx="16002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jp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18.jpg"/><Relationship Id="rId5" Type="http://schemas.openxmlformats.org/officeDocument/2006/relationships/image" Target="../media/image12.pn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jpeg"/><Relationship Id="rId12"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emf"/><Relationship Id="rId15" Type="http://schemas.openxmlformats.org/officeDocument/2006/relationships/image" Target="../media/image33.jp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jpeg"/><Relationship Id="rId1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9"/>
        <p:cNvGrpSpPr/>
        <p:nvPr/>
      </p:nvGrpSpPr>
      <p:grpSpPr>
        <a:xfrm>
          <a:off x="0" y="0"/>
          <a:ext cx="0" cy="0"/>
          <a:chOff x="0" y="0"/>
          <a:chExt cx="0" cy="0"/>
        </a:xfrm>
      </p:grpSpPr>
      <p:sp>
        <p:nvSpPr>
          <p:cNvPr id="130" name="Google Shape;130;p25"/>
          <p:cNvSpPr/>
          <p:nvPr/>
        </p:nvSpPr>
        <p:spPr>
          <a:xfrm>
            <a:off x="548640" y="1371600"/>
            <a:ext cx="2057400" cy="41148"/>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131" name="Google Shape;131;p25"/>
          <p:cNvSpPr txBox="1"/>
          <p:nvPr/>
        </p:nvSpPr>
        <p:spPr>
          <a:xfrm>
            <a:off x="548640" y="1508760"/>
            <a:ext cx="8023860" cy="175432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 sz="1100" b="1" i="0" u="none" strike="noStrike" cap="none" dirty="0">
                <a:solidFill>
                  <a:srgbClr val="0E6B62"/>
                </a:solidFill>
                <a:latin typeface="Calibri"/>
                <a:ea typeface="Calibri"/>
                <a:cs typeface="Calibri"/>
                <a:sym typeface="Calibri"/>
              </a:rPr>
              <a:t>Room D  ·  MJFF Therapeutics Conference</a:t>
            </a:r>
            <a:endParaRPr sz="1100" dirty="0"/>
          </a:p>
          <a:p>
            <a:pPr marL="0" marR="0" lvl="0" indent="0" algn="l" rtl="0">
              <a:lnSpc>
                <a:spcPct val="150000"/>
              </a:lnSpc>
              <a:spcBef>
                <a:spcPts val="0"/>
              </a:spcBef>
              <a:spcAft>
                <a:spcPts val="0"/>
              </a:spcAft>
              <a:buNone/>
            </a:pPr>
            <a:r>
              <a:rPr lang="en" sz="2600" b="1" i="0" u="none" strike="noStrike" cap="none" dirty="0">
                <a:solidFill>
                  <a:srgbClr val="1F1F1F"/>
                </a:solidFill>
                <a:latin typeface="Calibri"/>
                <a:ea typeface="Calibri"/>
                <a:cs typeface="Calibri"/>
                <a:sym typeface="Calibri"/>
              </a:rPr>
              <a:t>Multimodal Data &amp; </a:t>
            </a:r>
            <a:r>
              <a:rPr lang="en-US" sz="2600" b="1" i="0" u="none" strike="noStrike" cap="none" dirty="0">
                <a:solidFill>
                  <a:srgbClr val="1F1F1F"/>
                </a:solidFill>
                <a:latin typeface="Calibri"/>
                <a:ea typeface="Calibri"/>
                <a:cs typeface="Calibri"/>
                <a:sym typeface="Calibri"/>
              </a:rPr>
              <a:t>Cohorts to Enable Precision Medicine</a:t>
            </a:r>
            <a:endParaRPr sz="1100" dirty="0"/>
          </a:p>
          <a:p>
            <a:pPr marL="0" marR="0" lvl="0" indent="0" algn="l" rtl="0">
              <a:lnSpc>
                <a:spcPct val="150000"/>
              </a:lnSpc>
              <a:spcBef>
                <a:spcPts val="0"/>
              </a:spcBef>
              <a:spcAft>
                <a:spcPts val="0"/>
              </a:spcAft>
              <a:buNone/>
            </a:pPr>
            <a:r>
              <a:rPr lang="en" sz="1100" b="0" i="0" u="none" strike="noStrike" cap="none" dirty="0">
                <a:solidFill>
                  <a:srgbClr val="5F5F5F"/>
                </a:solidFill>
                <a:latin typeface="Calibri"/>
                <a:ea typeface="Calibri"/>
                <a:cs typeface="Calibri"/>
                <a:sym typeface="Calibri"/>
              </a:rPr>
              <a:t>How advances in omics technologies, and MJFF's large-scale multimodal datasets, can inform target identification, patient stratification, biomarker strategy and clinical trial design</a:t>
            </a:r>
            <a:endParaRPr sz="1100" dirty="0"/>
          </a:p>
          <a:p>
            <a:pPr marL="0" marR="0" lvl="0" indent="0" algn="l" rtl="0">
              <a:lnSpc>
                <a:spcPct val="150000"/>
              </a:lnSpc>
              <a:spcBef>
                <a:spcPts val="0"/>
              </a:spcBef>
              <a:spcAft>
                <a:spcPts val="0"/>
              </a:spcAft>
              <a:buNone/>
            </a:pPr>
            <a:r>
              <a:rPr lang="en" sz="600" b="0" i="0" u="none" strike="noStrike" cap="none" dirty="0">
                <a:solidFill>
                  <a:srgbClr val="5F5F5F"/>
                </a:solidFill>
                <a:latin typeface="Calibri"/>
                <a:ea typeface="Calibri"/>
                <a:cs typeface="Calibri"/>
                <a:sym typeface="Calibri"/>
              </a:rPr>
              <a:t> </a:t>
            </a:r>
            <a:endParaRPr sz="1100" dirty="0"/>
          </a:p>
          <a:p>
            <a:pPr marL="0" marR="0" lvl="0" indent="0" algn="l" rtl="0">
              <a:lnSpc>
                <a:spcPct val="150000"/>
              </a:lnSpc>
              <a:spcBef>
                <a:spcPts val="0"/>
              </a:spcBef>
              <a:spcAft>
                <a:spcPts val="0"/>
              </a:spcAft>
              <a:buNone/>
            </a:pPr>
            <a:r>
              <a:rPr lang="en" sz="1100" b="1" i="0" u="none" strike="noStrike" cap="none" dirty="0">
                <a:solidFill>
                  <a:srgbClr val="1F1F1F"/>
                </a:solidFill>
                <a:latin typeface="Calibri"/>
                <a:ea typeface="Calibri"/>
                <a:cs typeface="Calibri"/>
                <a:sym typeface="Calibri"/>
              </a:rPr>
              <a:t>Kendall Jensen  ·  Christopher D. Whelan</a:t>
            </a:r>
            <a:r>
              <a:rPr lang="en" sz="1000" b="0" i="0" u="none" strike="noStrike" cap="none" dirty="0">
                <a:solidFill>
                  <a:srgbClr val="5F5F5F"/>
                </a:solidFill>
                <a:latin typeface="Calibri"/>
                <a:ea typeface="Calibri"/>
                <a:cs typeface="Calibri"/>
                <a:sym typeface="Calibri"/>
              </a:rPr>
              <a:t>      Internal lead: Samantha Hutten</a:t>
            </a:r>
            <a:endParaRPr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6"/>
        <p:cNvGrpSpPr/>
        <p:nvPr/>
      </p:nvGrpSpPr>
      <p:grpSpPr>
        <a:xfrm>
          <a:off x="0" y="0"/>
          <a:ext cx="0" cy="0"/>
          <a:chOff x="0" y="0"/>
          <a:chExt cx="0" cy="0"/>
        </a:xfrm>
      </p:grpSpPr>
      <p:sp>
        <p:nvSpPr>
          <p:cNvPr id="137" name="TextBox 136"/>
          <p:cNvSpPr txBox="1"/>
          <p:nvPr/>
        </p:nvSpPr>
        <p:spPr>
          <a:xfrm>
            <a:off x="515483" y="87383"/>
            <a:ext cx="7013354" cy="530352"/>
          </a:xfrm>
          <a:prstGeom prst="rect">
            <a:avLst/>
          </a:prstGeom>
          <a:noFill/>
        </p:spPr>
        <p:txBody>
          <a:bodyPr wrap="square" anchor="ctr">
            <a:spAutoFit/>
          </a:bodyPr>
          <a:lstStyle/>
          <a:p>
            <a:pPr algn="l"/>
            <a:r>
              <a:rPr sz="2800" b="1" dirty="0">
                <a:solidFill>
                  <a:srgbClr val="19304B"/>
                </a:solidFill>
                <a:latin typeface="Calibri" panose="020F0502020204030204" pitchFamily="34" charset="0"/>
                <a:cs typeface="Calibri" panose="020F0502020204030204" pitchFamily="34" charset="0"/>
              </a:rPr>
              <a:t>We Have Cohorts. What Should We Measure?</a:t>
            </a:r>
          </a:p>
        </p:txBody>
      </p:sp>
      <p:sp>
        <p:nvSpPr>
          <p:cNvPr id="138" name="TextBox 137"/>
          <p:cNvSpPr txBox="1"/>
          <p:nvPr/>
        </p:nvSpPr>
        <p:spPr>
          <a:xfrm>
            <a:off x="515483" y="653621"/>
            <a:ext cx="8198211" cy="553998"/>
          </a:xfrm>
          <a:prstGeom prst="rect">
            <a:avLst/>
          </a:prstGeom>
          <a:noFill/>
        </p:spPr>
        <p:txBody>
          <a:bodyPr wrap="square" anchor="ctr">
            <a:spAutoFit/>
          </a:bodyPr>
          <a:lstStyle/>
          <a:p>
            <a:pPr algn="l"/>
            <a:r>
              <a:rPr sz="1500" b="0" dirty="0">
                <a:solidFill>
                  <a:schemeClr val="tx1"/>
                </a:solidFill>
                <a:latin typeface="Calibri" panose="020F0502020204030204" pitchFamily="34" charset="0"/>
                <a:cs typeface="Calibri" panose="020F0502020204030204" pitchFamily="34" charset="0"/>
              </a:rPr>
              <a:t>Large, deeply characterized human PD cohorts + rapidly expanding molecular technologies — help us decide which measurements would change therapeutic development</a:t>
            </a:r>
            <a:r>
              <a:rPr lang="en-US" sz="1500" b="0" dirty="0">
                <a:solidFill>
                  <a:schemeClr val="tx1"/>
                </a:solidFill>
                <a:latin typeface="Calibri" panose="020F0502020204030204" pitchFamily="34" charset="0"/>
                <a:cs typeface="Calibri" panose="020F0502020204030204" pitchFamily="34" charset="0"/>
              </a:rPr>
              <a:t> or increase confidence in targets</a:t>
            </a:r>
            <a:r>
              <a:rPr sz="1500" b="0" dirty="0">
                <a:solidFill>
                  <a:schemeClr val="tx1"/>
                </a:solidFill>
                <a:latin typeface="Calibri" panose="020F0502020204030204" pitchFamily="34" charset="0"/>
                <a:cs typeface="Calibri" panose="020F0502020204030204" pitchFamily="34" charset="0"/>
              </a:rPr>
              <a:t>.</a:t>
            </a:r>
          </a:p>
        </p:txBody>
      </p:sp>
      <p:sp>
        <p:nvSpPr>
          <p:cNvPr id="142" name="TextBox 141"/>
          <p:cNvSpPr txBox="1"/>
          <p:nvPr/>
        </p:nvSpPr>
        <p:spPr>
          <a:xfrm>
            <a:off x="-480060" y="4556877"/>
            <a:ext cx="10104120" cy="400110"/>
          </a:xfrm>
          <a:prstGeom prst="rect">
            <a:avLst/>
          </a:prstGeom>
          <a:noFill/>
        </p:spPr>
        <p:txBody>
          <a:bodyPr wrap="square" anchor="ctr">
            <a:spAutoFit/>
          </a:bodyPr>
          <a:lstStyle/>
          <a:p>
            <a:pPr algn="ctr"/>
            <a:r>
              <a:rPr sz="2000" b="1" dirty="0">
                <a:solidFill>
                  <a:schemeClr val="bg2"/>
                </a:solidFill>
                <a:latin typeface="Calibri" panose="020F0502020204030204" pitchFamily="34" charset="0"/>
                <a:cs typeface="Calibri" panose="020F0502020204030204" pitchFamily="34" charset="0"/>
              </a:rPr>
              <a:t>The opportunity: </a:t>
            </a:r>
            <a:r>
              <a:rPr sz="2000" b="1" dirty="0">
                <a:solidFill>
                  <a:srgbClr val="19304B"/>
                </a:solidFill>
                <a:latin typeface="Calibri" panose="020F0502020204030204" pitchFamily="34" charset="0"/>
                <a:cs typeface="Calibri" panose="020F0502020204030204" pitchFamily="34" charset="0"/>
              </a:rPr>
              <a:t>connect disease biology to decisions in therapeutic development.</a:t>
            </a:r>
          </a:p>
        </p:txBody>
      </p:sp>
      <p:pic>
        <p:nvPicPr>
          <p:cNvPr id="3" name="Picture 2">
            <a:extLst>
              <a:ext uri="{FF2B5EF4-FFF2-40B4-BE49-F238E27FC236}">
                <a16:creationId xmlns:a16="http://schemas.microsoft.com/office/drawing/2014/main" id="{6C6F00F4-16C1-7DC0-1306-EADDEC97A9A3}"/>
              </a:ext>
            </a:extLst>
          </p:cNvPr>
          <p:cNvPicPr>
            <a:picLocks noChangeAspect="1"/>
          </p:cNvPicPr>
          <p:nvPr/>
        </p:nvPicPr>
        <p:blipFill>
          <a:blip r:embed="rId3"/>
          <a:stretch>
            <a:fillRect/>
          </a:stretch>
        </p:blipFill>
        <p:spPr>
          <a:xfrm>
            <a:off x="0" y="1302330"/>
            <a:ext cx="9144000" cy="312991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AAF006-13D0-ACE1-D6E6-CEBB54EED95A}"/>
              </a:ext>
            </a:extLst>
          </p:cNvPr>
          <p:cNvSpPr txBox="1"/>
          <p:nvPr/>
        </p:nvSpPr>
        <p:spPr>
          <a:xfrm>
            <a:off x="930441" y="78904"/>
            <a:ext cx="7466533" cy="523220"/>
          </a:xfrm>
          <a:prstGeom prst="rect">
            <a:avLst/>
          </a:prstGeom>
          <a:noFill/>
        </p:spPr>
        <p:txBody>
          <a:bodyPr wrap="square" anchor="ctr">
            <a:spAutoFit/>
          </a:bodyPr>
          <a:lstStyle/>
          <a:p>
            <a:pPr algn="l"/>
            <a:r>
              <a:rPr sz="2800" b="1" dirty="0">
                <a:solidFill>
                  <a:srgbClr val="19304B"/>
                </a:solidFill>
                <a:latin typeface="Calibri" panose="020F0502020204030204" pitchFamily="34" charset="0"/>
                <a:cs typeface="Calibri" panose="020F0502020204030204" pitchFamily="34" charset="0"/>
              </a:rPr>
              <a:t>From Genetic Subtypes to Measurable Biology</a:t>
            </a:r>
          </a:p>
        </p:txBody>
      </p:sp>
      <p:sp>
        <p:nvSpPr>
          <p:cNvPr id="5" name="TextBox 4">
            <a:extLst>
              <a:ext uri="{FF2B5EF4-FFF2-40B4-BE49-F238E27FC236}">
                <a16:creationId xmlns:a16="http://schemas.microsoft.com/office/drawing/2014/main" id="{CBC6E2A8-1616-D0E7-03E8-389513F9E536}"/>
              </a:ext>
            </a:extLst>
          </p:cNvPr>
          <p:cNvSpPr txBox="1"/>
          <p:nvPr/>
        </p:nvSpPr>
        <p:spPr>
          <a:xfrm>
            <a:off x="1273798" y="590415"/>
            <a:ext cx="6466398" cy="523220"/>
          </a:xfrm>
          <a:prstGeom prst="rect">
            <a:avLst/>
          </a:prstGeom>
          <a:noFill/>
        </p:spPr>
        <p:txBody>
          <a:bodyPr wrap="square" anchor="ctr">
            <a:spAutoFit/>
          </a:bodyPr>
          <a:lstStyle/>
          <a:p>
            <a:pPr algn="l"/>
            <a:r>
              <a:rPr lang="en-US" sz="1400" b="0" dirty="0">
                <a:solidFill>
                  <a:schemeClr val="tx1"/>
                </a:solidFill>
                <a:latin typeface="Calibri" panose="020F0502020204030204" pitchFamily="34" charset="0"/>
                <a:cs typeface="Calibri" panose="020F0502020204030204" pitchFamily="34" charset="0"/>
              </a:rPr>
              <a:t>Multi-omics can define LRRK2-associated biology, identify relevant cell types and pathways, and potentially extend targeted therapies beyond genetic variant carriers.</a:t>
            </a:r>
            <a:endParaRPr sz="1400" b="0" dirty="0">
              <a:solidFill>
                <a:schemeClr val="tx1"/>
              </a:solidFill>
              <a:latin typeface="Calibri" panose="020F0502020204030204" pitchFamily="34" charset="0"/>
              <a:cs typeface="Calibri" panose="020F0502020204030204" pitchFamily="34" charset="0"/>
            </a:endParaRPr>
          </a:p>
        </p:txBody>
      </p:sp>
      <p:sp>
        <p:nvSpPr>
          <p:cNvPr id="13" name="Rounded Rectangle 12">
            <a:extLst>
              <a:ext uri="{FF2B5EF4-FFF2-40B4-BE49-F238E27FC236}">
                <a16:creationId xmlns:a16="http://schemas.microsoft.com/office/drawing/2014/main" id="{EA6774B7-3138-C6E8-4835-D628C45C3133}"/>
              </a:ext>
            </a:extLst>
          </p:cNvPr>
          <p:cNvSpPr/>
          <p:nvPr/>
        </p:nvSpPr>
        <p:spPr>
          <a:xfrm>
            <a:off x="106884" y="4257400"/>
            <a:ext cx="8875643" cy="669283"/>
          </a:xfrm>
          <a:prstGeom prst="roundRect">
            <a:avLst/>
          </a:prstGeom>
          <a:solidFill>
            <a:srgbClr val="FFFFFF"/>
          </a:solidFill>
          <a:ln w="17780">
            <a:solidFill>
              <a:srgbClr val="1930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E70C27CF-C7B6-59A1-F067-77AEC969331C}"/>
              </a:ext>
            </a:extLst>
          </p:cNvPr>
          <p:cNvSpPr txBox="1"/>
          <p:nvPr/>
        </p:nvSpPr>
        <p:spPr>
          <a:xfrm>
            <a:off x="-131456" y="4332816"/>
            <a:ext cx="9482328" cy="523220"/>
          </a:xfrm>
          <a:prstGeom prst="rect">
            <a:avLst/>
          </a:prstGeom>
          <a:noFill/>
        </p:spPr>
        <p:txBody>
          <a:bodyPr wrap="square" anchor="ctr">
            <a:spAutoFit/>
          </a:bodyPr>
          <a:lstStyle/>
          <a:p>
            <a:pPr algn="ctr"/>
            <a:r>
              <a:rPr lang="en-US" dirty="0">
                <a:latin typeface="Calibri" panose="020F0502020204030204" pitchFamily="34" charset="0"/>
                <a:cs typeface="Calibri" panose="020F0502020204030204" pitchFamily="34" charset="0"/>
              </a:rPr>
              <a:t>LRRK2 is one example. What biological evidence would give you greater confidence in a </a:t>
            </a:r>
          </a:p>
          <a:p>
            <a:pPr algn="ctr"/>
            <a:r>
              <a:rPr lang="en-US" dirty="0">
                <a:latin typeface="Calibri" panose="020F0502020204030204" pitchFamily="34" charset="0"/>
                <a:cs typeface="Calibri" panose="020F0502020204030204" pitchFamily="34" charset="0"/>
              </a:rPr>
              <a:t>therapeutic target or help identify more patients who might benefit?</a:t>
            </a:r>
            <a:endParaRPr b="1" dirty="0">
              <a:solidFill>
                <a:srgbClr val="19304B"/>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3B6712F-BCB2-8072-4178-B2F8DEF0DDC6}"/>
              </a:ext>
            </a:extLst>
          </p:cNvPr>
          <p:cNvPicPr>
            <a:picLocks noChangeAspect="1"/>
          </p:cNvPicPr>
          <p:nvPr/>
        </p:nvPicPr>
        <p:blipFill>
          <a:blip r:embed="rId2"/>
          <a:stretch>
            <a:fillRect/>
          </a:stretch>
        </p:blipFill>
        <p:spPr>
          <a:xfrm>
            <a:off x="11645" y="1221998"/>
            <a:ext cx="9120710" cy="2882246"/>
          </a:xfrm>
          <a:prstGeom prst="rect">
            <a:avLst/>
          </a:prstGeom>
        </p:spPr>
      </p:pic>
    </p:spTree>
    <p:extLst>
      <p:ext uri="{BB962C8B-B14F-4D97-AF65-F5344CB8AC3E}">
        <p14:creationId xmlns:p14="http://schemas.microsoft.com/office/powerpoint/2010/main" val="3965897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7"/>
        <p:cNvGrpSpPr/>
        <p:nvPr/>
      </p:nvGrpSpPr>
      <p:grpSpPr>
        <a:xfrm>
          <a:off x="0" y="0"/>
          <a:ext cx="0" cy="0"/>
          <a:chOff x="0" y="0"/>
          <a:chExt cx="0" cy="0"/>
        </a:xfrm>
      </p:grpSpPr>
      <p:sp>
        <p:nvSpPr>
          <p:cNvPr id="589" name="Google Shape;589;p32"/>
          <p:cNvSpPr txBox="1"/>
          <p:nvPr/>
        </p:nvSpPr>
        <p:spPr>
          <a:xfrm>
            <a:off x="342900" y="178308"/>
            <a:ext cx="8503920"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2000" b="1" i="0" dirty="0">
                <a:solidFill>
                  <a:srgbClr val="1F1F1F"/>
                </a:solidFill>
                <a:latin typeface="Calibri"/>
                <a:ea typeface="Calibri"/>
                <a:cs typeface="Calibri"/>
                <a:sym typeface="Calibri"/>
              </a:rPr>
              <a:t>Several </a:t>
            </a:r>
            <a:r>
              <a:rPr lang="en" sz="2000" b="1" i="0" dirty="0">
                <a:solidFill>
                  <a:schemeClr val="accent4"/>
                </a:solidFill>
                <a:latin typeface="Calibri"/>
                <a:ea typeface="Calibri"/>
                <a:cs typeface="Calibri"/>
                <a:sym typeface="Calibri"/>
              </a:rPr>
              <a:t>multi-layer omics resources </a:t>
            </a:r>
            <a:r>
              <a:rPr lang="en" sz="2000" b="1" i="0" dirty="0">
                <a:solidFill>
                  <a:srgbClr val="1F1F1F"/>
                </a:solidFill>
                <a:latin typeface="Calibri"/>
                <a:ea typeface="Calibri"/>
                <a:cs typeface="Calibri"/>
                <a:sym typeface="Calibri"/>
              </a:rPr>
              <a:t>are being </a:t>
            </a:r>
            <a:r>
              <a:rPr lang="en" sz="2000" b="1" i="0" dirty="0">
                <a:solidFill>
                  <a:srgbClr val="6EBF8E"/>
                </a:solidFill>
                <a:latin typeface="Calibri"/>
                <a:ea typeface="Calibri"/>
                <a:cs typeface="Calibri"/>
                <a:sym typeface="Calibri"/>
              </a:rPr>
              <a:t>built </a:t>
            </a:r>
            <a:r>
              <a:rPr lang="en" sz="2000" b="1" dirty="0">
                <a:solidFill>
                  <a:srgbClr val="6EBF8E"/>
                </a:solidFill>
                <a:latin typeface="Calibri"/>
                <a:ea typeface="Calibri"/>
                <a:cs typeface="Calibri"/>
                <a:sym typeface="Calibri"/>
              </a:rPr>
              <a:t>for</a:t>
            </a:r>
            <a:r>
              <a:rPr lang="en" sz="2000" b="1" i="0" dirty="0">
                <a:solidFill>
                  <a:srgbClr val="6EBF8E"/>
                </a:solidFill>
                <a:latin typeface="Calibri"/>
                <a:ea typeface="Calibri"/>
                <a:cs typeface="Calibri"/>
                <a:sym typeface="Calibri"/>
              </a:rPr>
              <a:t> Parkinson's disease</a:t>
            </a:r>
            <a:endParaRPr sz="1200" dirty="0">
              <a:solidFill>
                <a:srgbClr val="6EBF8E"/>
              </a:solidFill>
            </a:endParaRPr>
          </a:p>
        </p:txBody>
      </p:sp>
      <p:cxnSp>
        <p:nvCxnSpPr>
          <p:cNvPr id="590" name="Google Shape;590;p32"/>
          <p:cNvCxnSpPr/>
          <p:nvPr/>
        </p:nvCxnSpPr>
        <p:spPr>
          <a:xfrm>
            <a:off x="342900" y="859136"/>
            <a:ext cx="8572500" cy="0"/>
          </a:xfrm>
          <a:prstGeom prst="straightConnector1">
            <a:avLst/>
          </a:prstGeom>
          <a:noFill/>
          <a:ln w="9525" cap="flat" cmpd="sng">
            <a:solidFill>
              <a:srgbClr val="DADAD6"/>
            </a:solidFill>
            <a:prstDash val="solid"/>
            <a:round/>
            <a:headEnd type="none" w="sm" len="sm"/>
            <a:tailEnd type="none" w="sm" len="sm"/>
          </a:ln>
        </p:spPr>
      </p:cxnSp>
      <p:sp>
        <p:nvSpPr>
          <p:cNvPr id="591" name="Google Shape;591;p32"/>
          <p:cNvSpPr txBox="1"/>
          <p:nvPr/>
        </p:nvSpPr>
        <p:spPr>
          <a:xfrm>
            <a:off x="342900" y="547247"/>
            <a:ext cx="8503920" cy="1384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0" i="0" dirty="0">
                <a:solidFill>
                  <a:srgbClr val="5F5F5F"/>
                </a:solidFill>
                <a:latin typeface="Calibri"/>
                <a:ea typeface="Calibri"/>
                <a:cs typeface="Calibri"/>
                <a:sym typeface="Calibri"/>
              </a:rPr>
              <a:t>At least four core resources</a:t>
            </a:r>
            <a:r>
              <a:rPr lang="en" sz="900" dirty="0">
                <a:solidFill>
                  <a:srgbClr val="5F5F5F"/>
                </a:solidFill>
                <a:latin typeface="Calibri"/>
                <a:ea typeface="Calibri"/>
                <a:cs typeface="Calibri"/>
                <a:sym typeface="Calibri"/>
              </a:rPr>
              <a:t> -- </a:t>
            </a:r>
            <a:r>
              <a:rPr lang="en" sz="900" b="0" i="0" dirty="0">
                <a:solidFill>
                  <a:srgbClr val="5F5F5F"/>
                </a:solidFill>
                <a:latin typeface="Calibri"/>
                <a:ea typeface="Calibri"/>
                <a:cs typeface="Calibri"/>
                <a:sym typeface="Calibri"/>
              </a:rPr>
              <a:t>most sponsored, implemented or co-funded by MJFF</a:t>
            </a:r>
            <a:r>
              <a:rPr lang="en" sz="900" dirty="0">
                <a:solidFill>
                  <a:srgbClr val="5F5F5F"/>
                </a:solidFill>
                <a:latin typeface="Calibri"/>
                <a:ea typeface="Calibri"/>
                <a:cs typeface="Calibri"/>
                <a:sym typeface="Calibri"/>
              </a:rPr>
              <a:t> – characterized with a variety of omics tech, from </a:t>
            </a:r>
            <a:r>
              <a:rPr lang="en" sz="900" b="0" i="0" dirty="0">
                <a:solidFill>
                  <a:srgbClr val="5F5F5F"/>
                </a:solidFill>
                <a:latin typeface="Calibri"/>
                <a:ea typeface="Calibri"/>
                <a:cs typeface="Calibri"/>
                <a:sym typeface="Calibri"/>
              </a:rPr>
              <a:t>genetics through single-cell and spatial profiling.</a:t>
            </a:r>
            <a:endParaRPr sz="1100" dirty="0"/>
          </a:p>
        </p:txBody>
      </p:sp>
      <p:sp>
        <p:nvSpPr>
          <p:cNvPr id="593" name="Google Shape;593;p32"/>
          <p:cNvSpPr txBox="1"/>
          <p:nvPr/>
        </p:nvSpPr>
        <p:spPr>
          <a:xfrm>
            <a:off x="342900" y="1174805"/>
            <a:ext cx="1988820" cy="1615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050" b="1" i="0">
                <a:solidFill>
                  <a:srgbClr val="1F1F1F"/>
                </a:solidFill>
                <a:latin typeface="Calibri"/>
                <a:ea typeface="Calibri"/>
                <a:cs typeface="Calibri"/>
                <a:sym typeface="Calibri"/>
              </a:rPr>
              <a:t>PPMI</a:t>
            </a:r>
            <a:endParaRPr sz="1200"/>
          </a:p>
        </p:txBody>
      </p:sp>
      <p:sp>
        <p:nvSpPr>
          <p:cNvPr id="594" name="Google Shape;594;p32"/>
          <p:cNvSpPr txBox="1"/>
          <p:nvPr/>
        </p:nvSpPr>
        <p:spPr>
          <a:xfrm>
            <a:off x="342900" y="1407977"/>
            <a:ext cx="917700"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1">
                <a:solidFill>
                  <a:srgbClr val="5F5F5F"/>
                </a:solidFill>
                <a:latin typeface="Calibri"/>
                <a:ea typeface="Calibri"/>
                <a:cs typeface="Calibri"/>
                <a:sym typeface="Calibri"/>
              </a:rPr>
              <a:t>Parkinson's </a:t>
            </a:r>
            <a:r>
              <a:rPr lang="en" sz="800" i="1">
                <a:solidFill>
                  <a:srgbClr val="5F5F5F"/>
                </a:solidFill>
                <a:latin typeface="Calibri"/>
                <a:ea typeface="Calibri"/>
                <a:cs typeface="Calibri"/>
                <a:sym typeface="Calibri"/>
              </a:rPr>
              <a:t>Precision Medicine </a:t>
            </a:r>
            <a:r>
              <a:rPr lang="en" sz="800" b="0" i="1">
                <a:solidFill>
                  <a:srgbClr val="5F5F5F"/>
                </a:solidFill>
                <a:latin typeface="Calibri"/>
                <a:ea typeface="Calibri"/>
                <a:cs typeface="Calibri"/>
                <a:sym typeface="Calibri"/>
              </a:rPr>
              <a:t>Initiative</a:t>
            </a:r>
            <a:endParaRPr sz="1200"/>
          </a:p>
        </p:txBody>
      </p:sp>
      <p:sp>
        <p:nvSpPr>
          <p:cNvPr id="595" name="Google Shape;595;p32"/>
          <p:cNvSpPr txBox="1"/>
          <p:nvPr/>
        </p:nvSpPr>
        <p:spPr>
          <a:xfrm>
            <a:off x="2468880" y="1188521"/>
            <a:ext cx="548640" cy="123111"/>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800" b="1" i="0">
                <a:solidFill>
                  <a:srgbClr val="9A9A9A"/>
                </a:solidFill>
                <a:latin typeface="Calibri"/>
                <a:ea typeface="Calibri"/>
                <a:cs typeface="Calibri"/>
                <a:sym typeface="Calibri"/>
              </a:rPr>
              <a:t>2010–</a:t>
            </a:r>
            <a:endParaRPr sz="1200"/>
          </a:p>
        </p:txBody>
      </p:sp>
      <p:sp>
        <p:nvSpPr>
          <p:cNvPr id="596" name="Google Shape;596;p32"/>
          <p:cNvSpPr/>
          <p:nvPr/>
        </p:nvSpPr>
        <p:spPr>
          <a:xfrm>
            <a:off x="3230118" y="1239956"/>
            <a:ext cx="68580" cy="68580"/>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597" name="Google Shape;597;p32"/>
          <p:cNvSpPr txBox="1"/>
          <p:nvPr/>
        </p:nvSpPr>
        <p:spPr>
          <a:xfrm>
            <a:off x="3332988" y="1209095"/>
            <a:ext cx="488289"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0E6B62"/>
                </a:solidFill>
                <a:latin typeface="Calibri"/>
                <a:ea typeface="Calibri"/>
                <a:cs typeface="Calibri"/>
                <a:sym typeface="Calibri"/>
              </a:rPr>
              <a:t>genome</a:t>
            </a:r>
            <a:endParaRPr sz="1200"/>
          </a:p>
        </p:txBody>
      </p:sp>
      <p:sp>
        <p:nvSpPr>
          <p:cNvPr id="598" name="Google Shape;598;p32"/>
          <p:cNvSpPr/>
          <p:nvPr/>
        </p:nvSpPr>
        <p:spPr>
          <a:xfrm>
            <a:off x="3800703" y="1239956"/>
            <a:ext cx="68580" cy="68580"/>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599" name="Google Shape;599;p32"/>
          <p:cNvSpPr txBox="1"/>
          <p:nvPr/>
        </p:nvSpPr>
        <p:spPr>
          <a:xfrm>
            <a:off x="3903573" y="1209095"/>
            <a:ext cx="833932"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B5462E"/>
                </a:solidFill>
                <a:latin typeface="Calibri"/>
                <a:ea typeface="Calibri"/>
                <a:cs typeface="Calibri"/>
                <a:sym typeface="Calibri"/>
              </a:rPr>
              <a:t>transcriptome</a:t>
            </a:r>
            <a:endParaRPr sz="1200" dirty="0"/>
          </a:p>
        </p:txBody>
      </p:sp>
      <p:sp>
        <p:nvSpPr>
          <p:cNvPr id="600" name="Google Shape;600;p32"/>
          <p:cNvSpPr/>
          <p:nvPr/>
        </p:nvSpPr>
        <p:spPr>
          <a:xfrm>
            <a:off x="4716932" y="1239956"/>
            <a:ext cx="68580" cy="68580"/>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01" name="Google Shape;601;p32"/>
          <p:cNvSpPr txBox="1"/>
          <p:nvPr/>
        </p:nvSpPr>
        <p:spPr>
          <a:xfrm>
            <a:off x="4819802" y="1209095"/>
            <a:ext cx="587045"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5E5486"/>
                </a:solidFill>
                <a:latin typeface="Calibri"/>
                <a:ea typeface="Calibri"/>
                <a:cs typeface="Calibri"/>
                <a:sym typeface="Calibri"/>
              </a:rPr>
              <a:t>proteome</a:t>
            </a:r>
            <a:endParaRPr sz="1200" dirty="0"/>
          </a:p>
        </p:txBody>
      </p:sp>
      <p:sp>
        <p:nvSpPr>
          <p:cNvPr id="602" name="Google Shape;602;p32"/>
          <p:cNvSpPr/>
          <p:nvPr/>
        </p:nvSpPr>
        <p:spPr>
          <a:xfrm>
            <a:off x="5386273" y="1239956"/>
            <a:ext cx="68580" cy="68580"/>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03" name="Google Shape;603;p32"/>
          <p:cNvSpPr txBox="1"/>
          <p:nvPr/>
        </p:nvSpPr>
        <p:spPr>
          <a:xfrm>
            <a:off x="5489143" y="1209095"/>
            <a:ext cx="932922"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b="1" i="0" dirty="0">
                <a:solidFill>
                  <a:srgbClr val="D98A2B"/>
                </a:solidFill>
                <a:latin typeface="Calibri"/>
                <a:ea typeface="Calibri"/>
                <a:cs typeface="Calibri"/>
                <a:sym typeface="Calibri"/>
              </a:rPr>
              <a:t>M</a:t>
            </a:r>
            <a:r>
              <a:rPr lang="en" sz="700" b="1" i="0" dirty="0">
                <a:solidFill>
                  <a:srgbClr val="D98A2B"/>
                </a:solidFill>
                <a:latin typeface="Calibri"/>
                <a:ea typeface="Calibri"/>
                <a:cs typeface="Calibri"/>
                <a:sym typeface="Calibri"/>
              </a:rPr>
              <a:t>etabolome/lipidome</a:t>
            </a:r>
            <a:endParaRPr sz="1200" dirty="0"/>
          </a:p>
        </p:txBody>
      </p:sp>
      <p:sp>
        <p:nvSpPr>
          <p:cNvPr id="604" name="Google Shape;604;p32"/>
          <p:cNvSpPr txBox="1"/>
          <p:nvPr/>
        </p:nvSpPr>
        <p:spPr>
          <a:xfrm>
            <a:off x="3223260" y="1414835"/>
            <a:ext cx="5452110" cy="12311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0" dirty="0">
                <a:solidFill>
                  <a:srgbClr val="3A3A3A"/>
                </a:solidFill>
                <a:latin typeface="Calibri"/>
                <a:ea typeface="Calibri"/>
                <a:cs typeface="Calibri"/>
                <a:sym typeface="Calibri"/>
              </a:rPr>
              <a:t>Longitudinal clinical, imaging and biosample cohort: α-synuclein SAA, CSF/plasma proteomics, genetics</a:t>
            </a:r>
            <a:endParaRPr sz="1200" dirty="0"/>
          </a:p>
        </p:txBody>
      </p:sp>
      <p:sp>
        <p:nvSpPr>
          <p:cNvPr id="605" name="Google Shape;605;p32"/>
          <p:cNvSpPr txBox="1"/>
          <p:nvPr/>
        </p:nvSpPr>
        <p:spPr>
          <a:xfrm>
            <a:off x="3223260" y="1613717"/>
            <a:ext cx="541782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B5462E"/>
                </a:solidFill>
                <a:latin typeface="Calibri"/>
                <a:ea typeface="Calibri"/>
                <a:cs typeface="Calibri"/>
                <a:sym typeface="Calibri"/>
              </a:rPr>
              <a:t>MJFF sponsor  ·  industry consortium partners</a:t>
            </a:r>
            <a:endParaRPr sz="1200"/>
          </a:p>
        </p:txBody>
      </p:sp>
      <p:cxnSp>
        <p:nvCxnSpPr>
          <p:cNvPr id="606" name="Google Shape;606;p32"/>
          <p:cNvCxnSpPr/>
          <p:nvPr/>
        </p:nvCxnSpPr>
        <p:spPr>
          <a:xfrm>
            <a:off x="342900" y="1953831"/>
            <a:ext cx="8455914" cy="0"/>
          </a:xfrm>
          <a:prstGeom prst="straightConnector1">
            <a:avLst/>
          </a:prstGeom>
          <a:noFill/>
          <a:ln w="9525" cap="flat" cmpd="sng">
            <a:solidFill>
              <a:srgbClr val="DADAD6"/>
            </a:solidFill>
            <a:prstDash val="solid"/>
            <a:round/>
            <a:headEnd type="none" w="sm" len="sm"/>
            <a:tailEnd type="none" w="sm" len="sm"/>
          </a:ln>
        </p:spPr>
      </p:cxnSp>
      <p:sp>
        <p:nvSpPr>
          <p:cNvPr id="607" name="Google Shape;607;p32"/>
          <p:cNvSpPr txBox="1"/>
          <p:nvPr/>
        </p:nvSpPr>
        <p:spPr>
          <a:xfrm>
            <a:off x="342900" y="2014460"/>
            <a:ext cx="1988820" cy="1615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050" b="1" i="0" dirty="0">
                <a:solidFill>
                  <a:srgbClr val="1F1F1F"/>
                </a:solidFill>
                <a:latin typeface="Calibri"/>
                <a:ea typeface="Calibri"/>
                <a:cs typeface="Calibri"/>
                <a:sym typeface="Calibri"/>
              </a:rPr>
              <a:t>GP2</a:t>
            </a:r>
            <a:endParaRPr sz="1200" dirty="0"/>
          </a:p>
        </p:txBody>
      </p:sp>
      <p:sp>
        <p:nvSpPr>
          <p:cNvPr id="608" name="Google Shape;608;p32"/>
          <p:cNvSpPr txBox="1"/>
          <p:nvPr/>
        </p:nvSpPr>
        <p:spPr>
          <a:xfrm>
            <a:off x="342900" y="2255583"/>
            <a:ext cx="917561"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1">
                <a:solidFill>
                  <a:srgbClr val="5F5F5F"/>
                </a:solidFill>
                <a:latin typeface="Calibri"/>
                <a:ea typeface="Calibri"/>
                <a:cs typeface="Calibri"/>
                <a:sym typeface="Calibri"/>
              </a:rPr>
              <a:t>Global Parkinson's Genetics Program</a:t>
            </a:r>
            <a:endParaRPr sz="1200"/>
          </a:p>
        </p:txBody>
      </p:sp>
      <p:sp>
        <p:nvSpPr>
          <p:cNvPr id="609" name="Google Shape;609;p32"/>
          <p:cNvSpPr txBox="1"/>
          <p:nvPr/>
        </p:nvSpPr>
        <p:spPr>
          <a:xfrm>
            <a:off x="2468880" y="2012274"/>
            <a:ext cx="548640" cy="123111"/>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800" b="1" i="0" dirty="0">
                <a:solidFill>
                  <a:srgbClr val="9A9A9A"/>
                </a:solidFill>
                <a:latin typeface="Calibri"/>
                <a:ea typeface="Calibri"/>
                <a:cs typeface="Calibri"/>
                <a:sym typeface="Calibri"/>
              </a:rPr>
              <a:t>2020–</a:t>
            </a:r>
            <a:endParaRPr sz="1200" dirty="0"/>
          </a:p>
        </p:txBody>
      </p:sp>
      <p:sp>
        <p:nvSpPr>
          <p:cNvPr id="610" name="Google Shape;610;p32"/>
          <p:cNvSpPr/>
          <p:nvPr/>
        </p:nvSpPr>
        <p:spPr>
          <a:xfrm>
            <a:off x="3230118" y="2087562"/>
            <a:ext cx="68580" cy="68580"/>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11" name="Google Shape;611;p32"/>
          <p:cNvSpPr txBox="1"/>
          <p:nvPr/>
        </p:nvSpPr>
        <p:spPr>
          <a:xfrm>
            <a:off x="3332988" y="2048750"/>
            <a:ext cx="488289"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0E6B62"/>
                </a:solidFill>
                <a:latin typeface="Calibri"/>
                <a:ea typeface="Calibri"/>
                <a:cs typeface="Calibri"/>
                <a:sym typeface="Calibri"/>
              </a:rPr>
              <a:t>genome</a:t>
            </a:r>
            <a:endParaRPr sz="1200" dirty="0"/>
          </a:p>
        </p:txBody>
      </p:sp>
      <p:sp>
        <p:nvSpPr>
          <p:cNvPr id="612" name="Google Shape;612;p32"/>
          <p:cNvSpPr txBox="1"/>
          <p:nvPr/>
        </p:nvSpPr>
        <p:spPr>
          <a:xfrm>
            <a:off x="3223260" y="2262441"/>
            <a:ext cx="5452110" cy="12311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0">
                <a:solidFill>
                  <a:srgbClr val="3A3A3A"/>
                </a:solidFill>
                <a:latin typeface="Calibri"/>
                <a:ea typeface="Calibri"/>
                <a:cs typeface="Calibri"/>
                <a:sym typeface="Calibri"/>
              </a:rPr>
              <a:t>&gt;120,000 genotyped, &gt;60,000 whole genomes, 400+ cohorts (Release 12, 2026); most ancestrally diverse PD genetics resource</a:t>
            </a:r>
            <a:endParaRPr sz="1200"/>
          </a:p>
        </p:txBody>
      </p:sp>
      <p:sp>
        <p:nvSpPr>
          <p:cNvPr id="613" name="Google Shape;613;p32"/>
          <p:cNvSpPr txBox="1"/>
          <p:nvPr/>
        </p:nvSpPr>
        <p:spPr>
          <a:xfrm>
            <a:off x="3223260" y="2461323"/>
            <a:ext cx="541782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B5462E"/>
                </a:solidFill>
                <a:latin typeface="Calibri"/>
                <a:ea typeface="Calibri"/>
                <a:cs typeface="Calibri"/>
                <a:sym typeface="Calibri"/>
              </a:rPr>
              <a:t>Implemented by MJFF  ·  funded by ASAP</a:t>
            </a:r>
            <a:endParaRPr sz="1200"/>
          </a:p>
        </p:txBody>
      </p:sp>
      <p:cxnSp>
        <p:nvCxnSpPr>
          <p:cNvPr id="614" name="Google Shape;614;p32"/>
          <p:cNvCxnSpPr/>
          <p:nvPr/>
        </p:nvCxnSpPr>
        <p:spPr>
          <a:xfrm>
            <a:off x="342900" y="2857098"/>
            <a:ext cx="8455914" cy="0"/>
          </a:xfrm>
          <a:prstGeom prst="straightConnector1">
            <a:avLst/>
          </a:prstGeom>
          <a:noFill/>
          <a:ln w="9525" cap="flat" cmpd="sng">
            <a:solidFill>
              <a:srgbClr val="DADAD6"/>
            </a:solidFill>
            <a:prstDash val="solid"/>
            <a:round/>
            <a:headEnd type="none" w="sm" len="sm"/>
            <a:tailEnd type="none" w="sm" len="sm"/>
          </a:ln>
        </p:spPr>
      </p:cxnSp>
      <p:sp>
        <p:nvSpPr>
          <p:cNvPr id="615" name="Google Shape;615;p32"/>
          <p:cNvSpPr txBox="1"/>
          <p:nvPr/>
        </p:nvSpPr>
        <p:spPr>
          <a:xfrm>
            <a:off x="342900" y="2885923"/>
            <a:ext cx="1988820" cy="1615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050" b="1" i="0">
                <a:solidFill>
                  <a:srgbClr val="1F1F1F"/>
                </a:solidFill>
                <a:latin typeface="Calibri"/>
                <a:ea typeface="Calibri"/>
                <a:cs typeface="Calibri"/>
                <a:sym typeface="Calibri"/>
              </a:rPr>
              <a:t>AMP PD</a:t>
            </a:r>
            <a:endParaRPr sz="1200"/>
          </a:p>
        </p:txBody>
      </p:sp>
      <p:sp>
        <p:nvSpPr>
          <p:cNvPr id="616" name="Google Shape;616;p32"/>
          <p:cNvSpPr txBox="1"/>
          <p:nvPr/>
        </p:nvSpPr>
        <p:spPr>
          <a:xfrm>
            <a:off x="342900" y="3119095"/>
            <a:ext cx="1019175"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1" dirty="0">
                <a:solidFill>
                  <a:srgbClr val="5F5F5F"/>
                </a:solidFill>
                <a:latin typeface="Calibri"/>
                <a:ea typeface="Calibri"/>
                <a:cs typeface="Calibri"/>
                <a:sym typeface="Calibri"/>
              </a:rPr>
              <a:t>Accelerating Medicines Partnership — Parkinson's Disease &amp; Related Disorders</a:t>
            </a:r>
            <a:endParaRPr sz="1200" dirty="0"/>
          </a:p>
        </p:txBody>
      </p:sp>
      <p:sp>
        <p:nvSpPr>
          <p:cNvPr id="617" name="Google Shape;617;p32"/>
          <p:cNvSpPr txBox="1"/>
          <p:nvPr/>
        </p:nvSpPr>
        <p:spPr>
          <a:xfrm>
            <a:off x="2468880" y="2899639"/>
            <a:ext cx="548640" cy="123111"/>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800" b="1" i="0">
                <a:solidFill>
                  <a:srgbClr val="9A9A9A"/>
                </a:solidFill>
                <a:latin typeface="Calibri"/>
                <a:ea typeface="Calibri"/>
                <a:cs typeface="Calibri"/>
                <a:sym typeface="Calibri"/>
              </a:rPr>
              <a:t>2019–</a:t>
            </a:r>
            <a:endParaRPr sz="1200"/>
          </a:p>
        </p:txBody>
      </p:sp>
      <p:sp>
        <p:nvSpPr>
          <p:cNvPr id="618" name="Google Shape;618;p32"/>
          <p:cNvSpPr/>
          <p:nvPr/>
        </p:nvSpPr>
        <p:spPr>
          <a:xfrm>
            <a:off x="3230118" y="2951074"/>
            <a:ext cx="68580" cy="68580"/>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19" name="Google Shape;619;p32"/>
          <p:cNvSpPr txBox="1"/>
          <p:nvPr/>
        </p:nvSpPr>
        <p:spPr>
          <a:xfrm>
            <a:off x="3332988" y="2920213"/>
            <a:ext cx="488289"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0E6B62"/>
                </a:solidFill>
                <a:latin typeface="Calibri"/>
                <a:ea typeface="Calibri"/>
                <a:cs typeface="Calibri"/>
                <a:sym typeface="Calibri"/>
              </a:rPr>
              <a:t>genome</a:t>
            </a:r>
            <a:endParaRPr sz="1200"/>
          </a:p>
        </p:txBody>
      </p:sp>
      <p:sp>
        <p:nvSpPr>
          <p:cNvPr id="620" name="Google Shape;620;p32"/>
          <p:cNvSpPr/>
          <p:nvPr/>
        </p:nvSpPr>
        <p:spPr>
          <a:xfrm>
            <a:off x="3800703" y="2951074"/>
            <a:ext cx="68580" cy="68580"/>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21" name="Google Shape;621;p32"/>
          <p:cNvSpPr txBox="1"/>
          <p:nvPr/>
        </p:nvSpPr>
        <p:spPr>
          <a:xfrm>
            <a:off x="3903573" y="2920213"/>
            <a:ext cx="833932"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B5462E"/>
                </a:solidFill>
                <a:latin typeface="Calibri"/>
                <a:ea typeface="Calibri"/>
                <a:cs typeface="Calibri"/>
                <a:sym typeface="Calibri"/>
              </a:rPr>
              <a:t>transcriptome</a:t>
            </a:r>
            <a:endParaRPr sz="1200" dirty="0"/>
          </a:p>
        </p:txBody>
      </p:sp>
      <p:sp>
        <p:nvSpPr>
          <p:cNvPr id="622" name="Google Shape;622;p32"/>
          <p:cNvSpPr/>
          <p:nvPr/>
        </p:nvSpPr>
        <p:spPr>
          <a:xfrm>
            <a:off x="4716932" y="2951074"/>
            <a:ext cx="68580" cy="68580"/>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23" name="Google Shape;623;p32"/>
          <p:cNvSpPr txBox="1"/>
          <p:nvPr/>
        </p:nvSpPr>
        <p:spPr>
          <a:xfrm>
            <a:off x="4819802" y="2920213"/>
            <a:ext cx="587045"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5E5486"/>
                </a:solidFill>
                <a:latin typeface="Calibri"/>
                <a:ea typeface="Calibri"/>
                <a:cs typeface="Calibri"/>
                <a:sym typeface="Calibri"/>
              </a:rPr>
              <a:t>proteome</a:t>
            </a:r>
            <a:endParaRPr sz="1200" dirty="0"/>
          </a:p>
        </p:txBody>
      </p:sp>
      <p:sp>
        <p:nvSpPr>
          <p:cNvPr id="624" name="Google Shape;624;p32"/>
          <p:cNvSpPr txBox="1"/>
          <p:nvPr/>
        </p:nvSpPr>
        <p:spPr>
          <a:xfrm>
            <a:off x="3223260" y="3125953"/>
            <a:ext cx="5452110" cy="12311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0">
                <a:solidFill>
                  <a:srgbClr val="3A3A3A"/>
                </a:solidFill>
                <a:latin typeface="Calibri"/>
                <a:ea typeface="Calibri"/>
                <a:cs typeface="Calibri"/>
                <a:sym typeface="Calibri"/>
              </a:rPr>
              <a:t>Harmonized WGS (10,590), whole-blood RNA-seq (10,609 samples, 4,123 people), proteomics (695), post-mortem snRNA-seq</a:t>
            </a:r>
            <a:endParaRPr sz="1200"/>
          </a:p>
        </p:txBody>
      </p:sp>
      <p:sp>
        <p:nvSpPr>
          <p:cNvPr id="625" name="Google Shape;625;p32"/>
          <p:cNvSpPr txBox="1"/>
          <p:nvPr/>
        </p:nvSpPr>
        <p:spPr>
          <a:xfrm>
            <a:off x="3223260" y="3324835"/>
            <a:ext cx="541782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B5462E"/>
                </a:solidFill>
                <a:latin typeface="Calibri"/>
                <a:ea typeface="Calibri"/>
                <a:cs typeface="Calibri"/>
                <a:sym typeface="Calibri"/>
              </a:rPr>
              <a:t>Public–private partnership (FNIH)  ·  MJFF co-funder</a:t>
            </a:r>
            <a:endParaRPr sz="1200"/>
          </a:p>
        </p:txBody>
      </p:sp>
      <p:cxnSp>
        <p:nvCxnSpPr>
          <p:cNvPr id="626" name="Google Shape;626;p32"/>
          <p:cNvCxnSpPr/>
          <p:nvPr/>
        </p:nvCxnSpPr>
        <p:spPr>
          <a:xfrm>
            <a:off x="342900" y="3712658"/>
            <a:ext cx="8455914" cy="0"/>
          </a:xfrm>
          <a:prstGeom prst="straightConnector1">
            <a:avLst/>
          </a:prstGeom>
          <a:noFill/>
          <a:ln w="9525" cap="flat" cmpd="sng">
            <a:solidFill>
              <a:srgbClr val="DADAD6"/>
            </a:solidFill>
            <a:prstDash val="solid"/>
            <a:round/>
            <a:headEnd type="none" w="sm" len="sm"/>
            <a:tailEnd type="none" w="sm" len="sm"/>
          </a:ln>
        </p:spPr>
      </p:cxnSp>
      <p:sp>
        <p:nvSpPr>
          <p:cNvPr id="627" name="Google Shape;627;p32"/>
          <p:cNvSpPr txBox="1"/>
          <p:nvPr/>
        </p:nvSpPr>
        <p:spPr>
          <a:xfrm>
            <a:off x="342900" y="3781238"/>
            <a:ext cx="1988820" cy="16158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050" b="1" i="0">
                <a:solidFill>
                  <a:srgbClr val="1F1F1F"/>
                </a:solidFill>
                <a:latin typeface="Calibri"/>
                <a:ea typeface="Calibri"/>
                <a:cs typeface="Calibri"/>
                <a:sym typeface="Calibri"/>
              </a:rPr>
              <a:t>ASAP brain atlases</a:t>
            </a:r>
            <a:endParaRPr sz="1200"/>
          </a:p>
        </p:txBody>
      </p:sp>
      <p:sp>
        <p:nvSpPr>
          <p:cNvPr id="628" name="Google Shape;628;p32"/>
          <p:cNvSpPr txBox="1"/>
          <p:nvPr/>
        </p:nvSpPr>
        <p:spPr>
          <a:xfrm>
            <a:off x="342900" y="4014410"/>
            <a:ext cx="2400300" cy="12311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1">
                <a:solidFill>
                  <a:srgbClr val="5F5F5F"/>
                </a:solidFill>
                <a:latin typeface="Calibri"/>
                <a:ea typeface="Calibri"/>
                <a:cs typeface="Calibri"/>
                <a:sym typeface="Calibri"/>
              </a:rPr>
              <a:t>Allen ABC Atlas + PD5D; ASAP-funded, in the cloud</a:t>
            </a:r>
            <a:endParaRPr sz="1200"/>
          </a:p>
        </p:txBody>
      </p:sp>
      <p:sp>
        <p:nvSpPr>
          <p:cNvPr id="629" name="Google Shape;629;p32"/>
          <p:cNvSpPr txBox="1"/>
          <p:nvPr/>
        </p:nvSpPr>
        <p:spPr>
          <a:xfrm>
            <a:off x="2468880" y="3794954"/>
            <a:ext cx="548640" cy="123111"/>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800" b="1" i="0">
                <a:solidFill>
                  <a:srgbClr val="9A9A9A"/>
                </a:solidFill>
                <a:latin typeface="Calibri"/>
                <a:ea typeface="Calibri"/>
                <a:cs typeface="Calibri"/>
                <a:sym typeface="Calibri"/>
              </a:rPr>
              <a:t>2025–</a:t>
            </a:r>
            <a:endParaRPr sz="1200"/>
          </a:p>
        </p:txBody>
      </p:sp>
      <p:sp>
        <p:nvSpPr>
          <p:cNvPr id="630" name="Google Shape;630;p32"/>
          <p:cNvSpPr/>
          <p:nvPr/>
        </p:nvSpPr>
        <p:spPr>
          <a:xfrm>
            <a:off x="3230118" y="3846389"/>
            <a:ext cx="68580" cy="68580"/>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31" name="Google Shape;631;p32"/>
          <p:cNvSpPr txBox="1"/>
          <p:nvPr/>
        </p:nvSpPr>
        <p:spPr>
          <a:xfrm>
            <a:off x="3332988" y="3815528"/>
            <a:ext cx="833932"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B5462E"/>
                </a:solidFill>
                <a:latin typeface="Calibri"/>
                <a:ea typeface="Calibri"/>
                <a:cs typeface="Calibri"/>
                <a:sym typeface="Calibri"/>
              </a:rPr>
              <a:t>transcriptome</a:t>
            </a:r>
            <a:endParaRPr sz="1200"/>
          </a:p>
        </p:txBody>
      </p:sp>
      <p:sp>
        <p:nvSpPr>
          <p:cNvPr id="632" name="Google Shape;632;p32"/>
          <p:cNvSpPr txBox="1"/>
          <p:nvPr/>
        </p:nvSpPr>
        <p:spPr>
          <a:xfrm>
            <a:off x="3223260" y="4021268"/>
            <a:ext cx="5452110" cy="12311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0">
                <a:solidFill>
                  <a:srgbClr val="3A3A3A"/>
                </a:solidFill>
                <a:latin typeface="Calibri"/>
                <a:ea typeface="Calibri"/>
                <a:cs typeface="Calibri"/>
                <a:sym typeface="Calibri"/>
              </a:rPr>
              <a:t>Allen ABC Atlas: ~3M nuclei, 211 donors, 9 brain regions. PD5D: snRNA-seq, Visium spatial and snATAC across Lewy-body stages</a:t>
            </a:r>
            <a:endParaRPr sz="1200"/>
          </a:p>
        </p:txBody>
      </p:sp>
      <p:sp>
        <p:nvSpPr>
          <p:cNvPr id="633" name="Google Shape;633;p32"/>
          <p:cNvSpPr txBox="1"/>
          <p:nvPr/>
        </p:nvSpPr>
        <p:spPr>
          <a:xfrm>
            <a:off x="3223260" y="4220149"/>
            <a:ext cx="541782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B5462E"/>
                </a:solidFill>
                <a:latin typeface="Calibri"/>
                <a:ea typeface="Calibri"/>
                <a:cs typeface="Calibri"/>
                <a:sym typeface="Calibri"/>
              </a:rPr>
              <a:t>ASAP  ·  with the Allen Institute</a:t>
            </a:r>
            <a:endParaRPr sz="1200"/>
          </a:p>
        </p:txBody>
      </p:sp>
      <p:sp>
        <p:nvSpPr>
          <p:cNvPr id="640" name="Google Shape;640;p32"/>
          <p:cNvSpPr/>
          <p:nvPr/>
        </p:nvSpPr>
        <p:spPr>
          <a:xfrm>
            <a:off x="4146347" y="3846389"/>
            <a:ext cx="68580" cy="68580"/>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41" name="Google Shape;641;p32"/>
          <p:cNvSpPr txBox="1"/>
          <p:nvPr/>
        </p:nvSpPr>
        <p:spPr>
          <a:xfrm>
            <a:off x="4249216" y="3815528"/>
            <a:ext cx="537667"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B5462E"/>
                </a:solidFill>
                <a:latin typeface="Calibri"/>
                <a:ea typeface="Calibri"/>
                <a:cs typeface="Calibri"/>
                <a:sym typeface="Calibri"/>
              </a:rPr>
              <a:t>spatial</a:t>
            </a:r>
            <a:endParaRPr sz="1200"/>
          </a:p>
        </p:txBody>
      </p:sp>
      <p:sp>
        <p:nvSpPr>
          <p:cNvPr id="642" name="Google Shape;642;p32"/>
          <p:cNvSpPr/>
          <p:nvPr/>
        </p:nvSpPr>
        <p:spPr>
          <a:xfrm>
            <a:off x="4766309" y="3846389"/>
            <a:ext cx="68580" cy="68580"/>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643" name="Google Shape;643;p32"/>
          <p:cNvSpPr txBox="1"/>
          <p:nvPr/>
        </p:nvSpPr>
        <p:spPr>
          <a:xfrm>
            <a:off x="4869180" y="3815528"/>
            <a:ext cx="636422"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8A7A2E"/>
                </a:solidFill>
                <a:latin typeface="Calibri"/>
                <a:ea typeface="Calibri"/>
                <a:cs typeface="Calibri"/>
                <a:sym typeface="Calibri"/>
              </a:rPr>
              <a:t>epigenome</a:t>
            </a:r>
            <a:endParaRPr sz="1200"/>
          </a:p>
        </p:txBody>
      </p:sp>
      <p:sp>
        <p:nvSpPr>
          <p:cNvPr id="646" name="Google Shape;646;p32"/>
          <p:cNvSpPr txBox="1"/>
          <p:nvPr/>
        </p:nvSpPr>
        <p:spPr>
          <a:xfrm>
            <a:off x="342900" y="4761822"/>
            <a:ext cx="843534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0" i="0">
                <a:solidFill>
                  <a:srgbClr val="9A9A9A"/>
                </a:solidFill>
                <a:latin typeface="Calibri"/>
                <a:ea typeface="Calibri"/>
                <a:cs typeface="Calibri"/>
                <a:sym typeface="Calibri"/>
              </a:rPr>
              <a:t>Sources: FNIH/AMP PD, GP2, ASAP, Allen Institute ABC Atlas, PPMI documentation (provenance_landmark_deals.md). Scales as reported by each programme; to be confirmed by MJFF.</a:t>
            </a:r>
            <a:endParaRPr sz="1200"/>
          </a:p>
        </p:txBody>
      </p:sp>
      <p:pic>
        <p:nvPicPr>
          <p:cNvPr id="647" name="Google Shape;647;p32" descr="Home | Parkinson's Precision Medicine Initiative"/>
          <p:cNvPicPr preferRelativeResize="0"/>
          <p:nvPr/>
        </p:nvPicPr>
        <p:blipFill rotWithShape="1">
          <a:blip r:embed="rId3">
            <a:alphaModFix/>
          </a:blip>
          <a:srcRect/>
          <a:stretch/>
        </p:blipFill>
        <p:spPr>
          <a:xfrm>
            <a:off x="1279663" y="1222620"/>
            <a:ext cx="1170002" cy="453009"/>
          </a:xfrm>
          <a:prstGeom prst="rect">
            <a:avLst/>
          </a:prstGeom>
          <a:noFill/>
          <a:ln>
            <a:noFill/>
          </a:ln>
        </p:spPr>
      </p:pic>
      <p:pic>
        <p:nvPicPr>
          <p:cNvPr id="648" name="Google Shape;648;p32" descr="GP2 - GP2"/>
          <p:cNvPicPr preferRelativeResize="0"/>
          <p:nvPr/>
        </p:nvPicPr>
        <p:blipFill rotWithShape="1">
          <a:blip r:embed="rId4">
            <a:alphaModFix/>
          </a:blip>
          <a:srcRect t="17099" b="20964"/>
          <a:stretch/>
        </p:blipFill>
        <p:spPr>
          <a:xfrm>
            <a:off x="1630843" y="2014139"/>
            <a:ext cx="913475" cy="565784"/>
          </a:xfrm>
          <a:prstGeom prst="rect">
            <a:avLst/>
          </a:prstGeom>
          <a:noFill/>
          <a:ln>
            <a:noFill/>
          </a:ln>
        </p:spPr>
      </p:pic>
      <p:pic>
        <p:nvPicPr>
          <p:cNvPr id="651" name="Google Shape;651;p32" descr="Funding Opportunities - Aligning Science Across Parkinson's"/>
          <p:cNvPicPr preferRelativeResize="0"/>
          <p:nvPr/>
        </p:nvPicPr>
        <p:blipFill rotWithShape="1">
          <a:blip r:embed="rId5">
            <a:alphaModFix/>
          </a:blip>
          <a:srcRect/>
          <a:stretch/>
        </p:blipFill>
        <p:spPr>
          <a:xfrm>
            <a:off x="1762950" y="3806964"/>
            <a:ext cx="611599" cy="206353"/>
          </a:xfrm>
          <a:prstGeom prst="rect">
            <a:avLst/>
          </a:prstGeom>
          <a:noFill/>
          <a:ln>
            <a:noFill/>
          </a:ln>
        </p:spPr>
      </p:pic>
      <p:pic>
        <p:nvPicPr>
          <p:cNvPr id="652" name="Google Shape;652;p32" descr="Allen Institute - Wikipedia"/>
          <p:cNvPicPr preferRelativeResize="0"/>
          <p:nvPr/>
        </p:nvPicPr>
        <p:blipFill rotWithShape="1">
          <a:blip r:embed="rId6">
            <a:alphaModFix/>
          </a:blip>
          <a:srcRect/>
          <a:stretch/>
        </p:blipFill>
        <p:spPr>
          <a:xfrm>
            <a:off x="1714750" y="4204754"/>
            <a:ext cx="632872" cy="277750"/>
          </a:xfrm>
          <a:prstGeom prst="rect">
            <a:avLst/>
          </a:prstGeom>
          <a:noFill/>
          <a:ln>
            <a:noFill/>
          </a:ln>
        </p:spPr>
      </p:pic>
      <p:sp>
        <p:nvSpPr>
          <p:cNvPr id="3" name="Google Shape;600;p32">
            <a:extLst>
              <a:ext uri="{FF2B5EF4-FFF2-40B4-BE49-F238E27FC236}">
                <a16:creationId xmlns:a16="http://schemas.microsoft.com/office/drawing/2014/main" id="{7096A45A-1723-E4C1-06FE-38C848208743}"/>
              </a:ext>
            </a:extLst>
          </p:cNvPr>
          <p:cNvSpPr/>
          <p:nvPr/>
        </p:nvSpPr>
        <p:spPr>
          <a:xfrm>
            <a:off x="3832261" y="2086485"/>
            <a:ext cx="68580" cy="68580"/>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5" name="Google Shape;601;p32">
            <a:extLst>
              <a:ext uri="{FF2B5EF4-FFF2-40B4-BE49-F238E27FC236}">
                <a16:creationId xmlns:a16="http://schemas.microsoft.com/office/drawing/2014/main" id="{D8D4F99F-7766-F7EB-96DD-6C0337308FC6}"/>
              </a:ext>
            </a:extLst>
          </p:cNvPr>
          <p:cNvSpPr txBox="1"/>
          <p:nvPr/>
        </p:nvSpPr>
        <p:spPr>
          <a:xfrm>
            <a:off x="3935131" y="2047673"/>
            <a:ext cx="587045"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5E5486"/>
                </a:solidFill>
                <a:latin typeface="Calibri"/>
                <a:ea typeface="Calibri"/>
                <a:cs typeface="Calibri"/>
                <a:sym typeface="Calibri"/>
              </a:rPr>
              <a:t>proteome</a:t>
            </a:r>
            <a:endParaRPr sz="1200" dirty="0"/>
          </a:p>
        </p:txBody>
      </p:sp>
      <p:sp>
        <p:nvSpPr>
          <p:cNvPr id="7" name="Google Shape;598;p32">
            <a:extLst>
              <a:ext uri="{FF2B5EF4-FFF2-40B4-BE49-F238E27FC236}">
                <a16:creationId xmlns:a16="http://schemas.microsoft.com/office/drawing/2014/main" id="{DE165F36-8FC5-E051-AC7B-554EC9562121}"/>
              </a:ext>
            </a:extLst>
          </p:cNvPr>
          <p:cNvSpPr/>
          <p:nvPr/>
        </p:nvSpPr>
        <p:spPr>
          <a:xfrm>
            <a:off x="4470045" y="2090626"/>
            <a:ext cx="68580" cy="68580"/>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a:solidFill>
                <a:schemeClr val="lt1"/>
              </a:solidFill>
              <a:latin typeface="Calibri"/>
              <a:ea typeface="Calibri"/>
              <a:cs typeface="Calibri"/>
              <a:sym typeface="Calibri"/>
            </a:endParaRPr>
          </a:p>
        </p:txBody>
      </p:sp>
      <p:sp>
        <p:nvSpPr>
          <p:cNvPr id="9" name="Google Shape;599;p32">
            <a:extLst>
              <a:ext uri="{FF2B5EF4-FFF2-40B4-BE49-F238E27FC236}">
                <a16:creationId xmlns:a16="http://schemas.microsoft.com/office/drawing/2014/main" id="{DE3D9572-EB6A-88DB-8120-B6FF210B627F}"/>
              </a:ext>
            </a:extLst>
          </p:cNvPr>
          <p:cNvSpPr txBox="1"/>
          <p:nvPr/>
        </p:nvSpPr>
        <p:spPr>
          <a:xfrm>
            <a:off x="4572915" y="2059765"/>
            <a:ext cx="833932"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B5462E"/>
                </a:solidFill>
                <a:latin typeface="Calibri"/>
                <a:ea typeface="Calibri"/>
                <a:cs typeface="Calibri"/>
                <a:sym typeface="Calibri"/>
              </a:rPr>
              <a:t>transcriptome</a:t>
            </a:r>
            <a:endParaRPr sz="1200" dirty="0"/>
          </a:p>
        </p:txBody>
      </p:sp>
      <p:pic>
        <p:nvPicPr>
          <p:cNvPr id="13" name="Picture 12">
            <a:extLst>
              <a:ext uri="{FF2B5EF4-FFF2-40B4-BE49-F238E27FC236}">
                <a16:creationId xmlns:a16="http://schemas.microsoft.com/office/drawing/2014/main" id="{C6274DD6-1D1A-E05E-894A-951D2F5D7422}"/>
              </a:ext>
            </a:extLst>
          </p:cNvPr>
          <p:cNvPicPr>
            <a:picLocks noChangeAspect="1"/>
          </p:cNvPicPr>
          <p:nvPr/>
        </p:nvPicPr>
        <p:blipFill>
          <a:blip r:embed="rId7"/>
          <a:stretch>
            <a:fillRect/>
          </a:stretch>
        </p:blipFill>
        <p:spPr>
          <a:xfrm>
            <a:off x="1543050" y="3025786"/>
            <a:ext cx="1162212" cy="381053"/>
          </a:xfrm>
          <a:prstGeom prst="rect">
            <a:avLst/>
          </a:prstGeom>
        </p:spPr>
      </p:pic>
      <p:sp>
        <p:nvSpPr>
          <p:cNvPr id="2" name="Google Shape;605;p32"/>
          <p:cNvSpPr txBox="1"/>
          <p:nvPr/>
        </p:nvSpPr>
        <p:spPr>
          <a:xfrm>
            <a:off x="3223260" y="1782681"/>
            <a:ext cx="541782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0E6B62"/>
                </a:solidFill>
                <a:latin typeface="Calibri"/>
                <a:ea typeface="Calibri"/>
                <a:cs typeface="Calibri"/>
                <a:sym typeface="Calibri"/>
              </a:rPr>
              <a:t>Publications naming it:  </a:t>
            </a:r>
            <a:r>
              <a:rPr sz="700" b="0">
                <a:solidFill>
                  <a:srgbClr val="3A3A3A"/>
                </a:solidFill>
                <a:latin typeface="Calibri"/>
              </a:rPr>
              <a:t>2,941 since 2010 · 603 in 2025 · ~90,000 citations · 130 with pharma co-authors</a:t>
            </a:r>
            <a:endParaRPr sz="1200"/>
          </a:p>
        </p:txBody>
      </p:sp>
      <p:sp>
        <p:nvSpPr>
          <p:cNvPr id="4" name="Google Shape;613;p32"/>
          <p:cNvSpPr txBox="1"/>
          <p:nvPr/>
        </p:nvSpPr>
        <p:spPr>
          <a:xfrm>
            <a:off x="3223260" y="2646189"/>
            <a:ext cx="541782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0E6B62"/>
                </a:solidFill>
                <a:latin typeface="Calibri"/>
                <a:ea typeface="Calibri"/>
                <a:cs typeface="Calibri"/>
                <a:sym typeface="Calibri"/>
              </a:rPr>
              <a:t>Publications naming it:  </a:t>
            </a:r>
            <a:r>
              <a:rPr sz="700" b="0">
                <a:solidFill>
                  <a:srgbClr val="3A3A3A"/>
                </a:solidFill>
                <a:latin typeface="Calibri"/>
              </a:rPr>
              <a:t>209 since 2020 · 73 in 2025 · ~4,500 citations · 6 with pharma co-authors</a:t>
            </a:r>
            <a:endParaRPr sz="1200"/>
          </a:p>
        </p:txBody>
      </p:sp>
      <p:sp>
        <p:nvSpPr>
          <p:cNvPr id="6" name="Google Shape;625;p32"/>
          <p:cNvSpPr txBox="1"/>
          <p:nvPr/>
        </p:nvSpPr>
        <p:spPr>
          <a:xfrm>
            <a:off x="3223260" y="3461995"/>
            <a:ext cx="541782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0E6B62"/>
                </a:solidFill>
                <a:latin typeface="Calibri"/>
                <a:ea typeface="Calibri"/>
                <a:cs typeface="Calibri"/>
                <a:sym typeface="Calibri"/>
              </a:rPr>
              <a:t>Publications naming it:  </a:t>
            </a:r>
            <a:r>
              <a:rPr sz="700" b="0">
                <a:solidFill>
                  <a:srgbClr val="3A3A3A"/>
                </a:solidFill>
                <a:latin typeface="Calibri"/>
              </a:rPr>
              <a:t>225 since 2019 · 62 in 2025 · ~5,300 citations · 18 with pharma co-authors</a:t>
            </a:r>
            <a:endParaRPr sz="1200"/>
          </a:p>
        </p:txBody>
      </p:sp>
      <p:sp>
        <p:nvSpPr>
          <p:cNvPr id="8" name="Google Shape;633;p32"/>
          <p:cNvSpPr txBox="1"/>
          <p:nvPr/>
        </p:nvSpPr>
        <p:spPr>
          <a:xfrm>
            <a:off x="3223260" y="4357309"/>
            <a:ext cx="5417820"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0E6B62"/>
                </a:solidFill>
                <a:latin typeface="Calibri"/>
                <a:ea typeface="Calibri"/>
                <a:cs typeface="Calibri"/>
                <a:sym typeface="Calibri"/>
              </a:rPr>
              <a:t>Publications naming it:  </a:t>
            </a:r>
            <a:r>
              <a:rPr sz="700" b="0">
                <a:solidFill>
                  <a:srgbClr val="3A3A3A"/>
                </a:solidFill>
                <a:latin typeface="Calibri"/>
              </a:rPr>
              <a:t>1,016 since 2020* · 335 in 2025 · ~30,000 citations · 38 with pharma co-authors</a:t>
            </a:r>
            <a:endParaRPr sz="1200"/>
          </a:p>
        </p:txBody>
      </p:sp>
      <p:sp>
        <p:nvSpPr>
          <p:cNvPr id="10" name="Google Shape;646;p32"/>
          <p:cNvSpPr txBox="1"/>
          <p:nvPr/>
        </p:nvSpPr>
        <p:spPr>
          <a:xfrm>
            <a:off x="342900" y="4898982"/>
            <a:ext cx="8435340" cy="228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0" i="0">
                <a:solidFill>
                  <a:srgbClr val="9A9A9A"/>
                </a:solidFill>
                <a:latin typeface="Calibri"/>
                <a:ea typeface="Calibri"/>
                <a:cs typeface="Calibri"/>
                <a:sym typeface="Calibri"/>
              </a:rPr>
              <a:t>Publications: Europe PMC titles, abstracts and open-access full text naming each resource, to end-2025 (mentions, not verified data use). Citations: Europe PMC. Pharma co-authors: ≥1 author at one of 30 pharma/biotech companies. *ASAP counts are mostly ASAP-funded research. For scale, ADNI (Alzheimer's): 11,513 papers; 1,711 in 2025.</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657"/>
        <p:cNvGrpSpPr/>
        <p:nvPr/>
      </p:nvGrpSpPr>
      <p:grpSpPr>
        <a:xfrm>
          <a:off x="0" y="0"/>
          <a:ext cx="0" cy="0"/>
          <a:chOff x="0" y="0"/>
          <a:chExt cx="0" cy="0"/>
        </a:xfrm>
      </p:grpSpPr>
      <p:sp>
        <p:nvSpPr>
          <p:cNvPr id="659" name="Google Shape;659;p33"/>
          <p:cNvSpPr txBox="1"/>
          <p:nvPr/>
        </p:nvSpPr>
        <p:spPr>
          <a:xfrm>
            <a:off x="342900" y="178308"/>
            <a:ext cx="8503920" cy="2616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700" b="1" i="0" dirty="0">
                <a:solidFill>
                  <a:srgbClr val="1F1F1F"/>
                </a:solidFill>
                <a:latin typeface="Calibri"/>
                <a:ea typeface="Calibri"/>
                <a:cs typeface="Calibri"/>
                <a:sym typeface="Calibri"/>
              </a:rPr>
              <a:t>Each of these resources </a:t>
            </a:r>
            <a:r>
              <a:rPr lang="en" sz="1700" b="1" i="0" dirty="0">
                <a:solidFill>
                  <a:schemeClr val="accent4"/>
                </a:solidFill>
                <a:latin typeface="Calibri"/>
                <a:ea typeface="Calibri"/>
                <a:cs typeface="Calibri"/>
                <a:sym typeface="Calibri"/>
              </a:rPr>
              <a:t>differ</a:t>
            </a:r>
            <a:r>
              <a:rPr lang="en" sz="1700" b="1" i="0" dirty="0">
                <a:solidFill>
                  <a:srgbClr val="1F1F1F"/>
                </a:solidFill>
                <a:latin typeface="Calibri"/>
                <a:ea typeface="Calibri"/>
                <a:cs typeface="Calibri"/>
                <a:sym typeface="Calibri"/>
              </a:rPr>
              <a:t> in their </a:t>
            </a:r>
            <a:r>
              <a:rPr lang="en" sz="1700" b="1" i="0" dirty="0">
                <a:solidFill>
                  <a:srgbClr val="0E6B62"/>
                </a:solidFill>
                <a:latin typeface="Calibri"/>
                <a:ea typeface="Calibri"/>
                <a:cs typeface="Calibri"/>
                <a:sym typeface="Calibri"/>
              </a:rPr>
              <a:t>coverage by molecular layer</a:t>
            </a:r>
            <a:endParaRPr sz="1100" dirty="0">
              <a:solidFill>
                <a:srgbClr val="0E6B62"/>
              </a:solidFill>
            </a:endParaRPr>
          </a:p>
        </p:txBody>
      </p:sp>
      <p:cxnSp>
        <p:nvCxnSpPr>
          <p:cNvPr id="660" name="Google Shape;660;p33"/>
          <p:cNvCxnSpPr/>
          <p:nvPr/>
        </p:nvCxnSpPr>
        <p:spPr>
          <a:xfrm>
            <a:off x="342900" y="795528"/>
            <a:ext cx="8572500" cy="0"/>
          </a:xfrm>
          <a:prstGeom prst="straightConnector1">
            <a:avLst/>
          </a:prstGeom>
          <a:noFill/>
          <a:ln w="9525" cap="flat" cmpd="sng">
            <a:solidFill>
              <a:srgbClr val="DADAD6"/>
            </a:solidFill>
            <a:prstDash val="solid"/>
            <a:round/>
            <a:headEnd type="none" w="sm" len="sm"/>
            <a:tailEnd type="none" w="sm" len="sm"/>
          </a:ln>
        </p:spPr>
      </p:cxnSp>
      <p:sp>
        <p:nvSpPr>
          <p:cNvPr id="661" name="Google Shape;661;p33"/>
          <p:cNvSpPr txBox="1"/>
          <p:nvPr/>
        </p:nvSpPr>
        <p:spPr>
          <a:xfrm>
            <a:off x="342900" y="507492"/>
            <a:ext cx="8503920"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0" i="0">
                <a:solidFill>
                  <a:srgbClr val="5F5F5F"/>
                </a:solidFill>
                <a:latin typeface="Calibri"/>
                <a:ea typeface="Calibri"/>
                <a:cs typeface="Calibri"/>
                <a:sym typeface="Calibri"/>
              </a:rPr>
              <a:t>Genetics and blood transcriptomics are deep; proteomics is strong in PPMI but modest in absolute numbers; metabolomics, epigenomics and cell-resolved data are thin.</a:t>
            </a:r>
            <a:endParaRPr sz="1100"/>
          </a:p>
        </p:txBody>
      </p:sp>
      <p:sp>
        <p:nvSpPr>
          <p:cNvPr id="662" name="Google Shape;662;p33"/>
          <p:cNvSpPr txBox="1"/>
          <p:nvPr/>
        </p:nvSpPr>
        <p:spPr>
          <a:xfrm>
            <a:off x="1405889" y="891540"/>
            <a:ext cx="1131570" cy="20574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3A3A3A"/>
                </a:solidFill>
                <a:latin typeface="Calibri"/>
                <a:ea typeface="Calibri"/>
                <a:cs typeface="Calibri"/>
                <a:sym typeface="Calibri"/>
              </a:rPr>
              <a:t>Genome</a:t>
            </a:r>
            <a:endParaRPr sz="1100"/>
          </a:p>
        </p:txBody>
      </p:sp>
      <p:sp>
        <p:nvSpPr>
          <p:cNvPr id="663" name="Google Shape;663;p33"/>
          <p:cNvSpPr txBox="1"/>
          <p:nvPr/>
        </p:nvSpPr>
        <p:spPr>
          <a:xfrm>
            <a:off x="2606040" y="891540"/>
            <a:ext cx="1131570" cy="20574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3A3A3A"/>
                </a:solidFill>
                <a:latin typeface="Calibri"/>
                <a:ea typeface="Calibri"/>
                <a:cs typeface="Calibri"/>
                <a:sym typeface="Calibri"/>
              </a:rPr>
              <a:t>Epigenome</a:t>
            </a:r>
            <a:endParaRPr sz="1100"/>
          </a:p>
        </p:txBody>
      </p:sp>
      <p:sp>
        <p:nvSpPr>
          <p:cNvPr id="664" name="Google Shape;664;p33"/>
          <p:cNvSpPr txBox="1"/>
          <p:nvPr/>
        </p:nvSpPr>
        <p:spPr>
          <a:xfrm>
            <a:off x="3806190" y="891540"/>
            <a:ext cx="1131570" cy="20574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3A3A3A"/>
                </a:solidFill>
                <a:latin typeface="Calibri"/>
                <a:ea typeface="Calibri"/>
                <a:cs typeface="Calibri"/>
                <a:sym typeface="Calibri"/>
              </a:rPr>
              <a:t>Transcriptome</a:t>
            </a:r>
            <a:endParaRPr sz="1100"/>
          </a:p>
        </p:txBody>
      </p:sp>
      <p:sp>
        <p:nvSpPr>
          <p:cNvPr id="665" name="Google Shape;665;p33"/>
          <p:cNvSpPr txBox="1"/>
          <p:nvPr/>
        </p:nvSpPr>
        <p:spPr>
          <a:xfrm>
            <a:off x="5006340" y="891540"/>
            <a:ext cx="1131570" cy="20574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3A3A3A"/>
                </a:solidFill>
                <a:latin typeface="Calibri"/>
                <a:ea typeface="Calibri"/>
                <a:cs typeface="Calibri"/>
                <a:sym typeface="Calibri"/>
              </a:rPr>
              <a:t>Proteome</a:t>
            </a:r>
            <a:endParaRPr sz="1100"/>
          </a:p>
        </p:txBody>
      </p:sp>
      <p:sp>
        <p:nvSpPr>
          <p:cNvPr id="666" name="Google Shape;666;p33"/>
          <p:cNvSpPr txBox="1"/>
          <p:nvPr/>
        </p:nvSpPr>
        <p:spPr>
          <a:xfrm>
            <a:off x="6206490" y="891540"/>
            <a:ext cx="1131570" cy="20574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3A3A3A"/>
                </a:solidFill>
                <a:latin typeface="Calibri"/>
                <a:ea typeface="Calibri"/>
                <a:cs typeface="Calibri"/>
                <a:sym typeface="Calibri"/>
              </a:rPr>
              <a:t>Metabolome</a:t>
            </a:r>
            <a:endParaRPr sz="1100"/>
          </a:p>
        </p:txBody>
      </p:sp>
      <p:sp>
        <p:nvSpPr>
          <p:cNvPr id="667" name="Google Shape;667;p33"/>
          <p:cNvSpPr txBox="1"/>
          <p:nvPr/>
        </p:nvSpPr>
        <p:spPr>
          <a:xfrm>
            <a:off x="7406640" y="891540"/>
            <a:ext cx="1131570" cy="20574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3A3A3A"/>
                </a:solidFill>
                <a:latin typeface="Calibri"/>
                <a:ea typeface="Calibri"/>
                <a:cs typeface="Calibri"/>
                <a:sym typeface="Calibri"/>
              </a:rPr>
              <a:t>Single-cell / spatial</a:t>
            </a:r>
            <a:endParaRPr sz="1100"/>
          </a:p>
        </p:txBody>
      </p:sp>
      <p:sp>
        <p:nvSpPr>
          <p:cNvPr id="668" name="Google Shape;668;p33"/>
          <p:cNvSpPr txBox="1"/>
          <p:nvPr/>
        </p:nvSpPr>
        <p:spPr>
          <a:xfrm>
            <a:off x="342900" y="1131570"/>
            <a:ext cx="1028700" cy="54864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900" b="1" i="0">
                <a:solidFill>
                  <a:srgbClr val="1F1F1F"/>
                </a:solidFill>
                <a:latin typeface="Calibri"/>
                <a:ea typeface="Calibri"/>
                <a:cs typeface="Calibri"/>
                <a:sym typeface="Calibri"/>
              </a:rPr>
              <a:t>PPMI</a:t>
            </a:r>
            <a:endParaRPr sz="1100"/>
          </a:p>
        </p:txBody>
      </p:sp>
      <p:sp>
        <p:nvSpPr>
          <p:cNvPr id="669" name="Google Shape;669;p33"/>
          <p:cNvSpPr/>
          <p:nvPr/>
        </p:nvSpPr>
        <p:spPr>
          <a:xfrm>
            <a:off x="1405889" y="1131570"/>
            <a:ext cx="1131570" cy="548640"/>
          </a:xfrm>
          <a:prstGeom prst="rect">
            <a:avLst/>
          </a:prstGeom>
          <a:solidFill>
            <a:srgbClr val="8FB8B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70" name="Google Shape;670;p33"/>
          <p:cNvSpPr txBox="1"/>
          <p:nvPr/>
        </p:nvSpPr>
        <p:spPr>
          <a:xfrm>
            <a:off x="1440179" y="122758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1F1F1F"/>
                </a:solidFill>
                <a:latin typeface="Calibri"/>
                <a:ea typeface="Calibri"/>
                <a:cs typeface="Calibri"/>
                <a:sym typeface="Calibri"/>
              </a:rPr>
              <a:t>some</a:t>
            </a:r>
            <a:endParaRPr sz="1100"/>
          </a:p>
          <a:p>
            <a:pPr marL="0" marR="0" lvl="0" indent="0" algn="ctr" rtl="0">
              <a:spcBef>
                <a:spcPts val="0"/>
              </a:spcBef>
              <a:spcAft>
                <a:spcPts val="0"/>
              </a:spcAft>
              <a:buNone/>
            </a:pPr>
            <a:r>
              <a:rPr lang="en" sz="600" b="0" i="0">
                <a:solidFill>
                  <a:srgbClr val="1F1F1F"/>
                </a:solidFill>
                <a:latin typeface="Calibri"/>
                <a:ea typeface="Calibri"/>
                <a:cs typeface="Calibri"/>
                <a:sym typeface="Calibri"/>
              </a:rPr>
              <a:t>genotyping + WGS</a:t>
            </a:r>
            <a:endParaRPr sz="1100"/>
          </a:p>
        </p:txBody>
      </p:sp>
      <p:sp>
        <p:nvSpPr>
          <p:cNvPr id="671" name="Google Shape;671;p33"/>
          <p:cNvSpPr/>
          <p:nvPr/>
        </p:nvSpPr>
        <p:spPr>
          <a:xfrm>
            <a:off x="2606040" y="1131570"/>
            <a:ext cx="1131570" cy="548640"/>
          </a:xfrm>
          <a:prstGeom prst="rect">
            <a:avLst/>
          </a:prstGeom>
          <a:solidFill>
            <a:srgbClr val="DCD3C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72" name="Google Shape;672;p33"/>
          <p:cNvSpPr txBox="1"/>
          <p:nvPr/>
        </p:nvSpPr>
        <p:spPr>
          <a:xfrm>
            <a:off x="2640329" y="122758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5F5F5F"/>
                </a:solidFill>
                <a:latin typeface="Calibri"/>
                <a:ea typeface="Calibri"/>
                <a:cs typeface="Calibri"/>
                <a:sym typeface="Calibri"/>
              </a:rPr>
              <a:t>limited</a:t>
            </a:r>
            <a:endParaRPr sz="1100"/>
          </a:p>
        </p:txBody>
      </p:sp>
      <p:sp>
        <p:nvSpPr>
          <p:cNvPr id="673" name="Google Shape;673;p33"/>
          <p:cNvSpPr/>
          <p:nvPr/>
        </p:nvSpPr>
        <p:spPr>
          <a:xfrm>
            <a:off x="3806190" y="1131570"/>
            <a:ext cx="1131570" cy="548640"/>
          </a:xfrm>
          <a:prstGeom prst="rect">
            <a:avLst/>
          </a:prstGeom>
          <a:solidFill>
            <a:srgbClr val="8FB8B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74" name="Google Shape;674;p33"/>
          <p:cNvSpPr txBox="1"/>
          <p:nvPr/>
        </p:nvSpPr>
        <p:spPr>
          <a:xfrm>
            <a:off x="3840480" y="122758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1F1F1F"/>
                </a:solidFill>
                <a:latin typeface="Calibri"/>
                <a:ea typeface="Calibri"/>
                <a:cs typeface="Calibri"/>
                <a:sym typeface="Calibri"/>
              </a:rPr>
              <a:t>some</a:t>
            </a:r>
            <a:endParaRPr sz="1100"/>
          </a:p>
          <a:p>
            <a:pPr marL="0" marR="0" lvl="0" indent="0" algn="ctr" rtl="0">
              <a:spcBef>
                <a:spcPts val="0"/>
              </a:spcBef>
              <a:spcAft>
                <a:spcPts val="0"/>
              </a:spcAft>
              <a:buNone/>
            </a:pPr>
            <a:r>
              <a:rPr lang="en" sz="600" b="0" i="0">
                <a:solidFill>
                  <a:srgbClr val="1F1F1F"/>
                </a:solidFill>
                <a:latin typeface="Calibri"/>
                <a:ea typeface="Calibri"/>
                <a:cs typeface="Calibri"/>
                <a:sym typeface="Calibri"/>
              </a:rPr>
              <a:t>blood RNA</a:t>
            </a:r>
            <a:endParaRPr sz="1100"/>
          </a:p>
        </p:txBody>
      </p:sp>
      <p:sp>
        <p:nvSpPr>
          <p:cNvPr id="675" name="Google Shape;675;p33"/>
          <p:cNvSpPr/>
          <p:nvPr/>
        </p:nvSpPr>
        <p:spPr>
          <a:xfrm>
            <a:off x="5006340" y="1131570"/>
            <a:ext cx="1131570" cy="54864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76" name="Google Shape;676;p33"/>
          <p:cNvSpPr txBox="1"/>
          <p:nvPr/>
        </p:nvSpPr>
        <p:spPr>
          <a:xfrm>
            <a:off x="5040630" y="122758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FFFFFF"/>
                </a:solidFill>
                <a:latin typeface="Calibri"/>
                <a:ea typeface="Calibri"/>
                <a:cs typeface="Calibri"/>
                <a:sym typeface="Calibri"/>
              </a:rPr>
              <a:t>strong</a:t>
            </a:r>
            <a:endParaRPr sz="1100"/>
          </a:p>
          <a:p>
            <a:pPr marL="0" marR="0" lvl="0" indent="0" algn="ctr" rtl="0">
              <a:spcBef>
                <a:spcPts val="0"/>
              </a:spcBef>
              <a:spcAft>
                <a:spcPts val="0"/>
              </a:spcAft>
              <a:buNone/>
            </a:pPr>
            <a:r>
              <a:rPr lang="en" sz="600" b="0" i="0">
                <a:solidFill>
                  <a:srgbClr val="FFFFFF"/>
                </a:solidFill>
                <a:latin typeface="Calibri"/>
                <a:ea typeface="Calibri"/>
                <a:cs typeface="Calibri"/>
                <a:sym typeface="Calibri"/>
              </a:rPr>
              <a:t>CSF/plasma proteomics</a:t>
            </a:r>
            <a:endParaRPr sz="1100"/>
          </a:p>
        </p:txBody>
      </p:sp>
      <p:sp>
        <p:nvSpPr>
          <p:cNvPr id="677" name="Google Shape;677;p33"/>
          <p:cNvSpPr/>
          <p:nvPr/>
        </p:nvSpPr>
        <p:spPr>
          <a:xfrm>
            <a:off x="6206490" y="1131570"/>
            <a:ext cx="1131570" cy="548640"/>
          </a:xfrm>
          <a:prstGeom prst="rect">
            <a:avLst/>
          </a:prstGeom>
          <a:solidFill>
            <a:srgbClr val="8FB8B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78" name="Google Shape;678;p33"/>
          <p:cNvSpPr txBox="1"/>
          <p:nvPr/>
        </p:nvSpPr>
        <p:spPr>
          <a:xfrm>
            <a:off x="6240780" y="122758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1F1F1F"/>
                </a:solidFill>
                <a:latin typeface="Calibri"/>
                <a:ea typeface="Calibri"/>
                <a:cs typeface="Calibri"/>
                <a:sym typeface="Calibri"/>
              </a:rPr>
              <a:t>some</a:t>
            </a:r>
            <a:endParaRPr sz="1100"/>
          </a:p>
          <a:p>
            <a:pPr marL="0" marR="0" lvl="0" indent="0" algn="ctr" rtl="0">
              <a:spcBef>
                <a:spcPts val="0"/>
              </a:spcBef>
              <a:spcAft>
                <a:spcPts val="0"/>
              </a:spcAft>
              <a:buNone/>
            </a:pPr>
            <a:r>
              <a:rPr lang="en" sz="600" b="0" i="0">
                <a:solidFill>
                  <a:srgbClr val="1F1F1F"/>
                </a:solidFill>
                <a:latin typeface="Calibri"/>
                <a:ea typeface="Calibri"/>
                <a:cs typeface="Calibri"/>
                <a:sym typeface="Calibri"/>
              </a:rPr>
              <a:t>CSF/plasma</a:t>
            </a:r>
            <a:endParaRPr sz="1100"/>
          </a:p>
        </p:txBody>
      </p:sp>
      <p:sp>
        <p:nvSpPr>
          <p:cNvPr id="679" name="Google Shape;679;p33"/>
          <p:cNvSpPr/>
          <p:nvPr/>
        </p:nvSpPr>
        <p:spPr>
          <a:xfrm>
            <a:off x="7406640" y="1131570"/>
            <a:ext cx="1131570" cy="548640"/>
          </a:xfrm>
          <a:prstGeom prst="rect">
            <a:avLst/>
          </a:prstGeom>
          <a:solidFill>
            <a:srgbClr val="DCD3C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80" name="Google Shape;680;p33"/>
          <p:cNvSpPr txBox="1"/>
          <p:nvPr/>
        </p:nvSpPr>
        <p:spPr>
          <a:xfrm>
            <a:off x="7440930" y="122758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5F5F5F"/>
                </a:solidFill>
                <a:latin typeface="Calibri"/>
                <a:ea typeface="Calibri"/>
                <a:cs typeface="Calibri"/>
                <a:sym typeface="Calibri"/>
              </a:rPr>
              <a:t>limited</a:t>
            </a:r>
            <a:endParaRPr sz="1100"/>
          </a:p>
        </p:txBody>
      </p:sp>
      <p:sp>
        <p:nvSpPr>
          <p:cNvPr id="681" name="Google Shape;681;p33"/>
          <p:cNvSpPr txBox="1"/>
          <p:nvPr/>
        </p:nvSpPr>
        <p:spPr>
          <a:xfrm>
            <a:off x="342900" y="1748790"/>
            <a:ext cx="1028700" cy="54864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900" b="1" i="0">
                <a:solidFill>
                  <a:srgbClr val="1F1F1F"/>
                </a:solidFill>
                <a:latin typeface="Calibri"/>
                <a:ea typeface="Calibri"/>
                <a:cs typeface="Calibri"/>
                <a:sym typeface="Calibri"/>
              </a:rPr>
              <a:t>GP2</a:t>
            </a:r>
            <a:endParaRPr sz="1100"/>
          </a:p>
        </p:txBody>
      </p:sp>
      <p:sp>
        <p:nvSpPr>
          <p:cNvPr id="682" name="Google Shape;682;p33"/>
          <p:cNvSpPr/>
          <p:nvPr/>
        </p:nvSpPr>
        <p:spPr>
          <a:xfrm>
            <a:off x="1405889" y="1748790"/>
            <a:ext cx="1131570" cy="54864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83" name="Google Shape;683;p33"/>
          <p:cNvSpPr txBox="1"/>
          <p:nvPr/>
        </p:nvSpPr>
        <p:spPr>
          <a:xfrm>
            <a:off x="1440179" y="184480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FFFFFF"/>
                </a:solidFill>
                <a:latin typeface="Calibri"/>
                <a:ea typeface="Calibri"/>
                <a:cs typeface="Calibri"/>
                <a:sym typeface="Calibri"/>
              </a:rPr>
              <a:t>strong</a:t>
            </a:r>
            <a:endParaRPr sz="1100"/>
          </a:p>
          <a:p>
            <a:pPr marL="0" marR="0" lvl="0" indent="0" algn="ctr" rtl="0">
              <a:spcBef>
                <a:spcPts val="0"/>
              </a:spcBef>
              <a:spcAft>
                <a:spcPts val="0"/>
              </a:spcAft>
              <a:buNone/>
            </a:pPr>
            <a:r>
              <a:rPr lang="en" sz="600" b="0" i="0">
                <a:solidFill>
                  <a:srgbClr val="FFFFFF"/>
                </a:solidFill>
                <a:latin typeface="Calibri"/>
                <a:ea typeface="Calibri"/>
                <a:cs typeface="Calibri"/>
                <a:sym typeface="Calibri"/>
              </a:rPr>
              <a:t>&gt;120k genotyped · &gt;60k WGS</a:t>
            </a:r>
            <a:endParaRPr sz="1100"/>
          </a:p>
        </p:txBody>
      </p:sp>
      <p:sp>
        <p:nvSpPr>
          <p:cNvPr id="684" name="Google Shape;684;p33"/>
          <p:cNvSpPr/>
          <p:nvPr/>
        </p:nvSpPr>
        <p:spPr>
          <a:xfrm>
            <a:off x="2606040" y="1748790"/>
            <a:ext cx="1131570" cy="54864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85" name="Google Shape;685;p33"/>
          <p:cNvSpPr/>
          <p:nvPr/>
        </p:nvSpPr>
        <p:spPr>
          <a:xfrm>
            <a:off x="3806190" y="1748790"/>
            <a:ext cx="1131570" cy="54864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86" name="Google Shape;686;p33"/>
          <p:cNvSpPr/>
          <p:nvPr/>
        </p:nvSpPr>
        <p:spPr>
          <a:xfrm>
            <a:off x="5006340" y="1748790"/>
            <a:ext cx="1131570" cy="54864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87" name="Google Shape;687;p33"/>
          <p:cNvSpPr/>
          <p:nvPr/>
        </p:nvSpPr>
        <p:spPr>
          <a:xfrm>
            <a:off x="6206490" y="1748790"/>
            <a:ext cx="1131570" cy="54864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88" name="Google Shape;688;p33"/>
          <p:cNvSpPr/>
          <p:nvPr/>
        </p:nvSpPr>
        <p:spPr>
          <a:xfrm>
            <a:off x="7406640" y="1748790"/>
            <a:ext cx="1131570" cy="54864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89" name="Google Shape;689;p33"/>
          <p:cNvSpPr txBox="1"/>
          <p:nvPr/>
        </p:nvSpPr>
        <p:spPr>
          <a:xfrm>
            <a:off x="342900" y="2366010"/>
            <a:ext cx="1028700" cy="54864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900" b="1" i="0">
                <a:solidFill>
                  <a:srgbClr val="1F1F1F"/>
                </a:solidFill>
                <a:latin typeface="Calibri"/>
                <a:ea typeface="Calibri"/>
                <a:cs typeface="Calibri"/>
                <a:sym typeface="Calibri"/>
              </a:rPr>
              <a:t>AMP PD</a:t>
            </a:r>
            <a:endParaRPr sz="1100"/>
          </a:p>
        </p:txBody>
      </p:sp>
      <p:sp>
        <p:nvSpPr>
          <p:cNvPr id="690" name="Google Shape;690;p33"/>
          <p:cNvSpPr/>
          <p:nvPr/>
        </p:nvSpPr>
        <p:spPr>
          <a:xfrm>
            <a:off x="1405889" y="2366010"/>
            <a:ext cx="1131570" cy="54864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91" name="Google Shape;691;p33"/>
          <p:cNvSpPr txBox="1"/>
          <p:nvPr/>
        </p:nvSpPr>
        <p:spPr>
          <a:xfrm>
            <a:off x="1440179" y="246202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FFFFFF"/>
                </a:solidFill>
                <a:latin typeface="Calibri"/>
                <a:ea typeface="Calibri"/>
                <a:cs typeface="Calibri"/>
                <a:sym typeface="Calibri"/>
              </a:rPr>
              <a:t>strong</a:t>
            </a:r>
            <a:endParaRPr sz="1100"/>
          </a:p>
          <a:p>
            <a:pPr marL="0" marR="0" lvl="0" indent="0" algn="ctr" rtl="0">
              <a:spcBef>
                <a:spcPts val="0"/>
              </a:spcBef>
              <a:spcAft>
                <a:spcPts val="0"/>
              </a:spcAft>
              <a:buNone/>
            </a:pPr>
            <a:r>
              <a:rPr lang="en" sz="600" b="0" i="0">
                <a:solidFill>
                  <a:srgbClr val="FFFFFF"/>
                </a:solidFill>
                <a:latin typeface="Calibri"/>
                <a:ea typeface="Calibri"/>
                <a:cs typeface="Calibri"/>
                <a:sym typeface="Calibri"/>
              </a:rPr>
              <a:t>WGS 10,590</a:t>
            </a:r>
            <a:endParaRPr sz="1100"/>
          </a:p>
        </p:txBody>
      </p:sp>
      <p:sp>
        <p:nvSpPr>
          <p:cNvPr id="692" name="Google Shape;692;p33"/>
          <p:cNvSpPr/>
          <p:nvPr/>
        </p:nvSpPr>
        <p:spPr>
          <a:xfrm>
            <a:off x="2606040" y="2366010"/>
            <a:ext cx="1131570" cy="548640"/>
          </a:xfrm>
          <a:prstGeom prst="rect">
            <a:avLst/>
          </a:prstGeom>
          <a:solidFill>
            <a:srgbClr val="DCD3C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93" name="Google Shape;693;p33"/>
          <p:cNvSpPr txBox="1"/>
          <p:nvPr/>
        </p:nvSpPr>
        <p:spPr>
          <a:xfrm>
            <a:off x="2640329" y="246202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5F5F5F"/>
                </a:solidFill>
                <a:latin typeface="Calibri"/>
                <a:ea typeface="Calibri"/>
                <a:cs typeface="Calibri"/>
                <a:sym typeface="Calibri"/>
              </a:rPr>
              <a:t>limited</a:t>
            </a:r>
            <a:endParaRPr sz="1100"/>
          </a:p>
        </p:txBody>
      </p:sp>
      <p:sp>
        <p:nvSpPr>
          <p:cNvPr id="694" name="Google Shape;694;p33"/>
          <p:cNvSpPr/>
          <p:nvPr/>
        </p:nvSpPr>
        <p:spPr>
          <a:xfrm>
            <a:off x="3806190" y="2366010"/>
            <a:ext cx="1131570" cy="54864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95" name="Google Shape;695;p33"/>
          <p:cNvSpPr txBox="1"/>
          <p:nvPr/>
        </p:nvSpPr>
        <p:spPr>
          <a:xfrm>
            <a:off x="3840480" y="246202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FFFFFF"/>
                </a:solidFill>
                <a:latin typeface="Calibri"/>
                <a:ea typeface="Calibri"/>
                <a:cs typeface="Calibri"/>
                <a:sym typeface="Calibri"/>
              </a:rPr>
              <a:t>strong</a:t>
            </a:r>
            <a:endParaRPr sz="1100"/>
          </a:p>
          <a:p>
            <a:pPr marL="0" marR="0" lvl="0" indent="0" algn="ctr" rtl="0">
              <a:spcBef>
                <a:spcPts val="0"/>
              </a:spcBef>
              <a:spcAft>
                <a:spcPts val="0"/>
              </a:spcAft>
              <a:buNone/>
            </a:pPr>
            <a:r>
              <a:rPr lang="en" sz="600" b="0" i="0">
                <a:solidFill>
                  <a:srgbClr val="FFFFFF"/>
                </a:solidFill>
                <a:latin typeface="Calibri"/>
                <a:ea typeface="Calibri"/>
                <a:cs typeface="Calibri"/>
                <a:sym typeface="Calibri"/>
              </a:rPr>
              <a:t>RNA-seq 10,609</a:t>
            </a:r>
            <a:endParaRPr sz="1100"/>
          </a:p>
        </p:txBody>
      </p:sp>
      <p:sp>
        <p:nvSpPr>
          <p:cNvPr id="696" name="Google Shape;696;p33"/>
          <p:cNvSpPr/>
          <p:nvPr/>
        </p:nvSpPr>
        <p:spPr>
          <a:xfrm>
            <a:off x="5006340" y="2366010"/>
            <a:ext cx="1131570" cy="548640"/>
          </a:xfrm>
          <a:prstGeom prst="rect">
            <a:avLst/>
          </a:prstGeom>
          <a:solidFill>
            <a:srgbClr val="8FB8B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97" name="Google Shape;697;p33"/>
          <p:cNvSpPr txBox="1"/>
          <p:nvPr/>
        </p:nvSpPr>
        <p:spPr>
          <a:xfrm>
            <a:off x="5040630" y="246202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1F1F1F"/>
                </a:solidFill>
                <a:latin typeface="Calibri"/>
                <a:ea typeface="Calibri"/>
                <a:cs typeface="Calibri"/>
                <a:sym typeface="Calibri"/>
              </a:rPr>
              <a:t>some</a:t>
            </a:r>
            <a:endParaRPr sz="1100"/>
          </a:p>
          <a:p>
            <a:pPr marL="0" marR="0" lvl="0" indent="0" algn="ctr" rtl="0">
              <a:spcBef>
                <a:spcPts val="0"/>
              </a:spcBef>
              <a:spcAft>
                <a:spcPts val="0"/>
              </a:spcAft>
              <a:buNone/>
            </a:pPr>
            <a:r>
              <a:rPr lang="en" sz="600" b="0" i="0">
                <a:solidFill>
                  <a:srgbClr val="1F1F1F"/>
                </a:solidFill>
                <a:latin typeface="Calibri"/>
                <a:ea typeface="Calibri"/>
                <a:cs typeface="Calibri"/>
                <a:sym typeface="Calibri"/>
              </a:rPr>
              <a:t>proteomics 695</a:t>
            </a:r>
            <a:endParaRPr sz="1100"/>
          </a:p>
        </p:txBody>
      </p:sp>
      <p:sp>
        <p:nvSpPr>
          <p:cNvPr id="698" name="Google Shape;698;p33"/>
          <p:cNvSpPr/>
          <p:nvPr/>
        </p:nvSpPr>
        <p:spPr>
          <a:xfrm>
            <a:off x="6206490" y="2366010"/>
            <a:ext cx="1131570" cy="54864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99" name="Google Shape;699;p33"/>
          <p:cNvSpPr/>
          <p:nvPr/>
        </p:nvSpPr>
        <p:spPr>
          <a:xfrm>
            <a:off x="7406640" y="2366010"/>
            <a:ext cx="1131570" cy="548640"/>
          </a:xfrm>
          <a:prstGeom prst="rect">
            <a:avLst/>
          </a:prstGeom>
          <a:solidFill>
            <a:srgbClr val="8FB8B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00" name="Google Shape;700;p33"/>
          <p:cNvSpPr txBox="1"/>
          <p:nvPr/>
        </p:nvSpPr>
        <p:spPr>
          <a:xfrm>
            <a:off x="7440930" y="2462022"/>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1F1F1F"/>
                </a:solidFill>
                <a:latin typeface="Calibri"/>
                <a:ea typeface="Calibri"/>
                <a:cs typeface="Calibri"/>
                <a:sym typeface="Calibri"/>
              </a:rPr>
              <a:t>some</a:t>
            </a:r>
            <a:endParaRPr sz="1100"/>
          </a:p>
          <a:p>
            <a:pPr marL="0" marR="0" lvl="0" indent="0" algn="ctr" rtl="0">
              <a:spcBef>
                <a:spcPts val="0"/>
              </a:spcBef>
              <a:spcAft>
                <a:spcPts val="0"/>
              </a:spcAft>
              <a:buNone/>
            </a:pPr>
            <a:r>
              <a:rPr lang="en" sz="600" b="0" i="0">
                <a:solidFill>
                  <a:srgbClr val="1F1F1F"/>
                </a:solidFill>
                <a:latin typeface="Calibri"/>
                <a:ea typeface="Calibri"/>
                <a:cs typeface="Calibri"/>
                <a:sym typeface="Calibri"/>
              </a:rPr>
              <a:t>snRNA-seq</a:t>
            </a:r>
            <a:endParaRPr sz="1100"/>
          </a:p>
        </p:txBody>
      </p:sp>
      <p:sp>
        <p:nvSpPr>
          <p:cNvPr id="701" name="Google Shape;701;p33"/>
          <p:cNvSpPr txBox="1"/>
          <p:nvPr/>
        </p:nvSpPr>
        <p:spPr>
          <a:xfrm>
            <a:off x="342900" y="2983229"/>
            <a:ext cx="1028700" cy="54864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900" b="1" i="0">
                <a:solidFill>
                  <a:srgbClr val="1F1F1F"/>
                </a:solidFill>
                <a:latin typeface="Calibri"/>
                <a:ea typeface="Calibri"/>
                <a:cs typeface="Calibri"/>
                <a:sym typeface="Calibri"/>
              </a:rPr>
              <a:t>ASAP atlases</a:t>
            </a:r>
            <a:endParaRPr sz="1100"/>
          </a:p>
        </p:txBody>
      </p:sp>
      <p:sp>
        <p:nvSpPr>
          <p:cNvPr id="702" name="Google Shape;702;p33"/>
          <p:cNvSpPr/>
          <p:nvPr/>
        </p:nvSpPr>
        <p:spPr>
          <a:xfrm>
            <a:off x="1405889" y="2983229"/>
            <a:ext cx="1131570" cy="548640"/>
          </a:xfrm>
          <a:prstGeom prst="rect">
            <a:avLst/>
          </a:prstGeom>
          <a:solidFill>
            <a:srgbClr val="8FB8B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03" name="Google Shape;703;p33"/>
          <p:cNvSpPr txBox="1"/>
          <p:nvPr/>
        </p:nvSpPr>
        <p:spPr>
          <a:xfrm>
            <a:off x="1440179" y="3079241"/>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1F1F1F"/>
                </a:solidFill>
                <a:latin typeface="Calibri"/>
                <a:ea typeface="Calibri"/>
                <a:cs typeface="Calibri"/>
                <a:sym typeface="Calibri"/>
              </a:rPr>
              <a:t>some</a:t>
            </a:r>
            <a:endParaRPr sz="1100"/>
          </a:p>
          <a:p>
            <a:pPr marL="0" marR="0" lvl="0" indent="0" algn="ctr" rtl="0">
              <a:spcBef>
                <a:spcPts val="0"/>
              </a:spcBef>
              <a:spcAft>
                <a:spcPts val="0"/>
              </a:spcAft>
              <a:buNone/>
            </a:pPr>
            <a:r>
              <a:rPr lang="en" sz="600" b="0" i="0">
                <a:solidFill>
                  <a:srgbClr val="1F1F1F"/>
                </a:solidFill>
                <a:latin typeface="Calibri"/>
                <a:ea typeface="Calibri"/>
                <a:cs typeface="Calibri"/>
                <a:sym typeface="Calibri"/>
              </a:rPr>
              <a:t>genotypes</a:t>
            </a:r>
            <a:endParaRPr sz="1100"/>
          </a:p>
        </p:txBody>
      </p:sp>
      <p:sp>
        <p:nvSpPr>
          <p:cNvPr id="704" name="Google Shape;704;p33"/>
          <p:cNvSpPr/>
          <p:nvPr/>
        </p:nvSpPr>
        <p:spPr>
          <a:xfrm>
            <a:off x="2606040" y="2983229"/>
            <a:ext cx="1131570" cy="548640"/>
          </a:xfrm>
          <a:prstGeom prst="rect">
            <a:avLst/>
          </a:prstGeom>
          <a:solidFill>
            <a:srgbClr val="8FB8B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05" name="Google Shape;705;p33"/>
          <p:cNvSpPr txBox="1"/>
          <p:nvPr/>
        </p:nvSpPr>
        <p:spPr>
          <a:xfrm>
            <a:off x="2640329" y="3079241"/>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1F1F1F"/>
                </a:solidFill>
                <a:latin typeface="Calibri"/>
                <a:ea typeface="Calibri"/>
                <a:cs typeface="Calibri"/>
                <a:sym typeface="Calibri"/>
              </a:rPr>
              <a:t>some</a:t>
            </a:r>
            <a:endParaRPr sz="1100"/>
          </a:p>
          <a:p>
            <a:pPr marL="0" marR="0" lvl="0" indent="0" algn="ctr" rtl="0">
              <a:spcBef>
                <a:spcPts val="0"/>
              </a:spcBef>
              <a:spcAft>
                <a:spcPts val="0"/>
              </a:spcAft>
              <a:buNone/>
            </a:pPr>
            <a:r>
              <a:rPr lang="en" sz="600" b="0" i="0">
                <a:solidFill>
                  <a:srgbClr val="1F1F1F"/>
                </a:solidFill>
                <a:latin typeface="Calibri"/>
                <a:ea typeface="Calibri"/>
                <a:cs typeface="Calibri"/>
                <a:sym typeface="Calibri"/>
              </a:rPr>
              <a:t>snATAC</a:t>
            </a:r>
            <a:endParaRPr sz="1100"/>
          </a:p>
        </p:txBody>
      </p:sp>
      <p:sp>
        <p:nvSpPr>
          <p:cNvPr id="706" name="Google Shape;706;p33"/>
          <p:cNvSpPr/>
          <p:nvPr/>
        </p:nvSpPr>
        <p:spPr>
          <a:xfrm>
            <a:off x="3806190" y="2983229"/>
            <a:ext cx="1131570" cy="54864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07" name="Google Shape;707;p33"/>
          <p:cNvSpPr txBox="1"/>
          <p:nvPr/>
        </p:nvSpPr>
        <p:spPr>
          <a:xfrm>
            <a:off x="3840480" y="3079241"/>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FFFFFF"/>
                </a:solidFill>
                <a:latin typeface="Calibri"/>
                <a:ea typeface="Calibri"/>
                <a:cs typeface="Calibri"/>
                <a:sym typeface="Calibri"/>
              </a:rPr>
              <a:t>strong</a:t>
            </a:r>
            <a:endParaRPr sz="1100"/>
          </a:p>
          <a:p>
            <a:pPr marL="0" marR="0" lvl="0" indent="0" algn="ctr" rtl="0">
              <a:spcBef>
                <a:spcPts val="0"/>
              </a:spcBef>
              <a:spcAft>
                <a:spcPts val="0"/>
              </a:spcAft>
              <a:buNone/>
            </a:pPr>
            <a:r>
              <a:rPr lang="en" sz="600" b="0" i="0">
                <a:solidFill>
                  <a:srgbClr val="FFFFFF"/>
                </a:solidFill>
                <a:latin typeface="Calibri"/>
                <a:ea typeface="Calibri"/>
                <a:cs typeface="Calibri"/>
                <a:sym typeface="Calibri"/>
              </a:rPr>
              <a:t>~3M nuclei</a:t>
            </a:r>
            <a:endParaRPr sz="1100"/>
          </a:p>
        </p:txBody>
      </p:sp>
      <p:sp>
        <p:nvSpPr>
          <p:cNvPr id="708" name="Google Shape;708;p33"/>
          <p:cNvSpPr/>
          <p:nvPr/>
        </p:nvSpPr>
        <p:spPr>
          <a:xfrm>
            <a:off x="5006340" y="2983229"/>
            <a:ext cx="1131570" cy="54864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09" name="Google Shape;709;p33"/>
          <p:cNvSpPr/>
          <p:nvPr/>
        </p:nvSpPr>
        <p:spPr>
          <a:xfrm>
            <a:off x="6206490" y="2983229"/>
            <a:ext cx="1131570" cy="54864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0" name="Google Shape;710;p33"/>
          <p:cNvSpPr/>
          <p:nvPr/>
        </p:nvSpPr>
        <p:spPr>
          <a:xfrm>
            <a:off x="7406640" y="2983229"/>
            <a:ext cx="1131570" cy="54864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1" name="Google Shape;711;p33"/>
          <p:cNvSpPr txBox="1"/>
          <p:nvPr/>
        </p:nvSpPr>
        <p:spPr>
          <a:xfrm>
            <a:off x="7440930" y="3079241"/>
            <a:ext cx="1062990" cy="41148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FFFFFF"/>
                </a:solidFill>
                <a:latin typeface="Calibri"/>
                <a:ea typeface="Calibri"/>
                <a:cs typeface="Calibri"/>
                <a:sym typeface="Calibri"/>
              </a:rPr>
              <a:t>strong</a:t>
            </a:r>
            <a:endParaRPr sz="1100"/>
          </a:p>
          <a:p>
            <a:pPr marL="0" marR="0" lvl="0" indent="0" algn="ctr" rtl="0">
              <a:spcBef>
                <a:spcPts val="0"/>
              </a:spcBef>
              <a:spcAft>
                <a:spcPts val="0"/>
              </a:spcAft>
              <a:buNone/>
            </a:pPr>
            <a:r>
              <a:rPr lang="en" sz="600" b="0" i="0">
                <a:solidFill>
                  <a:srgbClr val="FFFFFF"/>
                </a:solidFill>
                <a:latin typeface="Calibri"/>
                <a:ea typeface="Calibri"/>
                <a:cs typeface="Calibri"/>
                <a:sym typeface="Calibri"/>
              </a:rPr>
              <a:t>snRNA-seq + Visium</a:t>
            </a:r>
            <a:endParaRPr sz="1100"/>
          </a:p>
        </p:txBody>
      </p:sp>
      <p:sp>
        <p:nvSpPr>
          <p:cNvPr id="712" name="Google Shape;712;p33"/>
          <p:cNvSpPr txBox="1"/>
          <p:nvPr/>
        </p:nvSpPr>
        <p:spPr>
          <a:xfrm>
            <a:off x="1405889" y="3614166"/>
            <a:ext cx="61722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0" i="0">
                <a:solidFill>
                  <a:srgbClr val="5F5F5F"/>
                </a:solidFill>
                <a:latin typeface="Calibri"/>
                <a:ea typeface="Calibri"/>
                <a:cs typeface="Calibri"/>
                <a:sym typeface="Calibri"/>
              </a:rPr>
              <a:t>Coverage:</a:t>
            </a:r>
            <a:endParaRPr sz="1100"/>
          </a:p>
        </p:txBody>
      </p:sp>
      <p:sp>
        <p:nvSpPr>
          <p:cNvPr id="713" name="Google Shape;713;p33"/>
          <p:cNvSpPr/>
          <p:nvPr/>
        </p:nvSpPr>
        <p:spPr>
          <a:xfrm>
            <a:off x="1988820" y="3627881"/>
            <a:ext cx="109728" cy="109728"/>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4" name="Google Shape;714;p33"/>
          <p:cNvSpPr txBox="1"/>
          <p:nvPr/>
        </p:nvSpPr>
        <p:spPr>
          <a:xfrm>
            <a:off x="2139696" y="3614166"/>
            <a:ext cx="384048"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strong</a:t>
            </a:r>
            <a:endParaRPr sz="1100"/>
          </a:p>
        </p:txBody>
      </p:sp>
      <p:sp>
        <p:nvSpPr>
          <p:cNvPr id="715" name="Google Shape;715;p33"/>
          <p:cNvSpPr/>
          <p:nvPr/>
        </p:nvSpPr>
        <p:spPr>
          <a:xfrm>
            <a:off x="2544318" y="3627881"/>
            <a:ext cx="109728" cy="109728"/>
          </a:xfrm>
          <a:prstGeom prst="rect">
            <a:avLst/>
          </a:prstGeom>
          <a:solidFill>
            <a:srgbClr val="8FB8B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6" name="Google Shape;716;p33"/>
          <p:cNvSpPr txBox="1"/>
          <p:nvPr/>
        </p:nvSpPr>
        <p:spPr>
          <a:xfrm>
            <a:off x="2695194" y="3614166"/>
            <a:ext cx="267462"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some</a:t>
            </a:r>
            <a:endParaRPr sz="1100"/>
          </a:p>
        </p:txBody>
      </p:sp>
      <p:sp>
        <p:nvSpPr>
          <p:cNvPr id="717" name="Google Shape;717;p33"/>
          <p:cNvSpPr/>
          <p:nvPr/>
        </p:nvSpPr>
        <p:spPr>
          <a:xfrm>
            <a:off x="2983229" y="3627881"/>
            <a:ext cx="109728" cy="109728"/>
          </a:xfrm>
          <a:prstGeom prst="rect">
            <a:avLst/>
          </a:prstGeom>
          <a:solidFill>
            <a:srgbClr val="DCD3C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8" name="Google Shape;718;p33"/>
          <p:cNvSpPr txBox="1"/>
          <p:nvPr/>
        </p:nvSpPr>
        <p:spPr>
          <a:xfrm>
            <a:off x="3134105" y="3614166"/>
            <a:ext cx="442341"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limited</a:t>
            </a:r>
            <a:endParaRPr sz="1100"/>
          </a:p>
        </p:txBody>
      </p:sp>
      <p:sp>
        <p:nvSpPr>
          <p:cNvPr id="719" name="Google Shape;719;p33"/>
          <p:cNvSpPr/>
          <p:nvPr/>
        </p:nvSpPr>
        <p:spPr>
          <a:xfrm>
            <a:off x="3597020" y="3627881"/>
            <a:ext cx="109728" cy="109728"/>
          </a:xfrm>
          <a:prstGeom prst="rect">
            <a:avLst/>
          </a:prstGeom>
          <a:solidFill>
            <a:srgbClr val="EFEFEC"/>
          </a:solidFill>
          <a:ln w="9525" cap="flat" cmpd="sng">
            <a:solidFill>
              <a:srgbClr val="DADAD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20" name="Google Shape;720;p33"/>
          <p:cNvSpPr txBox="1"/>
          <p:nvPr/>
        </p:nvSpPr>
        <p:spPr>
          <a:xfrm>
            <a:off x="3747896" y="3614166"/>
            <a:ext cx="267462"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none</a:t>
            </a:r>
            <a:endParaRPr sz="1100"/>
          </a:p>
        </p:txBody>
      </p:sp>
      <p:cxnSp>
        <p:nvCxnSpPr>
          <p:cNvPr id="721" name="Google Shape;721;p33"/>
          <p:cNvCxnSpPr/>
          <p:nvPr/>
        </p:nvCxnSpPr>
        <p:spPr>
          <a:xfrm>
            <a:off x="342900" y="3938937"/>
            <a:ext cx="8455914" cy="0"/>
          </a:xfrm>
          <a:prstGeom prst="straightConnector1">
            <a:avLst/>
          </a:prstGeom>
          <a:noFill/>
          <a:ln w="9525" cap="flat" cmpd="sng">
            <a:solidFill>
              <a:srgbClr val="3A3A3A"/>
            </a:solidFill>
            <a:prstDash val="solid"/>
            <a:round/>
            <a:headEnd type="none" w="sm" len="sm"/>
            <a:tailEnd type="none" w="sm" len="sm"/>
          </a:ln>
        </p:spPr>
      </p:cxnSp>
      <p:sp>
        <p:nvSpPr>
          <p:cNvPr id="722" name="Google Shape;722;p33"/>
          <p:cNvSpPr txBox="1"/>
          <p:nvPr/>
        </p:nvSpPr>
        <p:spPr>
          <a:xfrm>
            <a:off x="466344" y="4007517"/>
            <a:ext cx="7543800" cy="2057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0E6B62"/>
                </a:solidFill>
                <a:latin typeface="Calibri"/>
                <a:ea typeface="Calibri"/>
                <a:cs typeface="Calibri"/>
                <a:sym typeface="Calibri"/>
              </a:rPr>
              <a:t>What these data can support in drug R&amp;D</a:t>
            </a:r>
            <a:endParaRPr sz="1100"/>
          </a:p>
        </p:txBody>
      </p:sp>
      <p:sp>
        <p:nvSpPr>
          <p:cNvPr id="723" name="Google Shape;723;p33"/>
          <p:cNvSpPr txBox="1"/>
          <p:nvPr/>
        </p:nvSpPr>
        <p:spPr>
          <a:xfrm>
            <a:off x="466344" y="4214300"/>
            <a:ext cx="1954530" cy="6172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1F1F1F"/>
                </a:solidFill>
                <a:latin typeface="Calibri"/>
                <a:ea typeface="Calibri"/>
                <a:cs typeface="Calibri"/>
                <a:sym typeface="Calibri"/>
              </a:rPr>
              <a:t>1. Target identification &amp; validation</a:t>
            </a:r>
            <a:endParaRPr sz="1100" dirty="0"/>
          </a:p>
          <a:p>
            <a:pPr marL="0" marR="0" lvl="0" indent="0" algn="l" rtl="0">
              <a:spcBef>
                <a:spcPts val="0"/>
              </a:spcBef>
              <a:spcAft>
                <a:spcPts val="0"/>
              </a:spcAft>
              <a:buNone/>
            </a:pPr>
            <a:r>
              <a:rPr lang="en" sz="600" b="0" i="0" dirty="0">
                <a:solidFill>
                  <a:srgbClr val="3A3A3A"/>
                </a:solidFill>
                <a:latin typeface="Calibri"/>
                <a:ea typeface="Calibri"/>
                <a:cs typeface="Calibri"/>
                <a:sym typeface="Calibri"/>
              </a:rPr>
              <a:t>GP2 multi-ancestry genetics with ASAP cell-type atlases: cell-type-resolved PD targets</a:t>
            </a:r>
            <a:endParaRPr sz="1100" dirty="0"/>
          </a:p>
        </p:txBody>
      </p:sp>
      <p:sp>
        <p:nvSpPr>
          <p:cNvPr id="724" name="Google Shape;724;p33"/>
          <p:cNvSpPr txBox="1"/>
          <p:nvPr/>
        </p:nvSpPr>
        <p:spPr>
          <a:xfrm>
            <a:off x="2558034" y="4222321"/>
            <a:ext cx="1954530" cy="6172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1F1F1F"/>
                </a:solidFill>
                <a:latin typeface="Calibri"/>
                <a:ea typeface="Calibri"/>
                <a:cs typeface="Calibri"/>
                <a:sym typeface="Calibri"/>
              </a:rPr>
              <a:t>2. Patient stratification</a:t>
            </a:r>
            <a:endParaRPr sz="1100" dirty="0"/>
          </a:p>
          <a:p>
            <a:pPr marL="0" marR="0" lvl="0" indent="0" algn="l" rtl="0">
              <a:spcBef>
                <a:spcPts val="0"/>
              </a:spcBef>
              <a:spcAft>
                <a:spcPts val="0"/>
              </a:spcAft>
              <a:buNone/>
            </a:pPr>
            <a:r>
              <a:rPr lang="en" sz="600" b="0" i="0" dirty="0">
                <a:solidFill>
                  <a:srgbClr val="3A3A3A"/>
                </a:solidFill>
                <a:latin typeface="Calibri"/>
                <a:ea typeface="Calibri"/>
                <a:cs typeface="Calibri"/>
                <a:sym typeface="Calibri"/>
              </a:rPr>
              <a:t>PPMI and GP2 genetic and biomarker subgroups; prodromal enrichment</a:t>
            </a:r>
            <a:endParaRPr sz="1100" dirty="0"/>
          </a:p>
        </p:txBody>
      </p:sp>
      <p:sp>
        <p:nvSpPr>
          <p:cNvPr id="725" name="Google Shape;725;p33"/>
          <p:cNvSpPr txBox="1"/>
          <p:nvPr/>
        </p:nvSpPr>
        <p:spPr>
          <a:xfrm>
            <a:off x="4649723" y="4222321"/>
            <a:ext cx="1954530" cy="6172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1F1F1F"/>
                </a:solidFill>
                <a:latin typeface="Calibri"/>
                <a:ea typeface="Calibri"/>
                <a:cs typeface="Calibri"/>
                <a:sym typeface="Calibri"/>
              </a:rPr>
              <a:t>3. Biomarker strategy</a:t>
            </a:r>
            <a:endParaRPr sz="1100" dirty="0"/>
          </a:p>
          <a:p>
            <a:pPr marL="0" marR="0" lvl="0" indent="0" algn="l" rtl="0">
              <a:spcBef>
                <a:spcPts val="0"/>
              </a:spcBef>
              <a:spcAft>
                <a:spcPts val="0"/>
              </a:spcAft>
              <a:buNone/>
            </a:pPr>
            <a:r>
              <a:rPr lang="en" sz="600" b="0" i="0" dirty="0">
                <a:solidFill>
                  <a:srgbClr val="3A3A3A"/>
                </a:solidFill>
                <a:latin typeface="Calibri"/>
                <a:ea typeface="Calibri"/>
                <a:cs typeface="Calibri"/>
                <a:sym typeface="Calibri"/>
              </a:rPr>
              <a:t>PPMI α-synuclein SAA, CSF/plasma proteomics and longitudinal sampling</a:t>
            </a:r>
            <a:endParaRPr sz="1100" dirty="0"/>
          </a:p>
        </p:txBody>
      </p:sp>
      <p:sp>
        <p:nvSpPr>
          <p:cNvPr id="726" name="Google Shape;726;p33"/>
          <p:cNvSpPr txBox="1"/>
          <p:nvPr/>
        </p:nvSpPr>
        <p:spPr>
          <a:xfrm>
            <a:off x="6741413" y="4230342"/>
            <a:ext cx="1954530" cy="6172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4. Trial design</a:t>
            </a:r>
            <a:endParaRPr sz="1100"/>
          </a:p>
          <a:p>
            <a:pPr marL="0" marR="0" lvl="0" indent="0" algn="l" rtl="0">
              <a:spcBef>
                <a:spcPts val="0"/>
              </a:spcBef>
              <a:spcAft>
                <a:spcPts val="0"/>
              </a:spcAft>
              <a:buNone/>
            </a:pPr>
            <a:r>
              <a:rPr lang="en" sz="600" b="0" i="0">
                <a:solidFill>
                  <a:srgbClr val="3A3A3A"/>
                </a:solidFill>
                <a:latin typeface="Calibri"/>
                <a:ea typeface="Calibri"/>
                <a:cs typeface="Calibri"/>
                <a:sym typeface="Calibri"/>
              </a:rPr>
              <a:t>Longitudinal, harmonized multimodal data across disease stages</a:t>
            </a:r>
            <a:endParaRPr sz="1100"/>
          </a:p>
        </p:txBody>
      </p:sp>
      <p:sp>
        <p:nvSpPr>
          <p:cNvPr id="727" name="Google Shape;727;p33"/>
          <p:cNvSpPr txBox="1"/>
          <p:nvPr/>
        </p:nvSpPr>
        <p:spPr>
          <a:xfrm>
            <a:off x="342900" y="4855464"/>
            <a:ext cx="843534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9A9A9A"/>
                </a:solidFill>
                <a:latin typeface="Calibri"/>
                <a:ea typeface="Calibri"/>
                <a:cs typeface="Calibri"/>
                <a:sym typeface="Calibri"/>
              </a:rPr>
              <a:t>Coverage levels are a qualitative summary of public documentation (mjff_dataset_coverage_verified.csv) and should be confirmed by MJFF before presenting.</a:t>
            </a:r>
            <a:endParaRPr sz="1100"/>
          </a:p>
        </p:txBody>
      </p:sp>
      <p:pic>
        <p:nvPicPr>
          <p:cNvPr id="2" name="Google Shape;647;p32" descr="Home | Parkinson's Precision Medicine Initiative">
            <a:extLst>
              <a:ext uri="{FF2B5EF4-FFF2-40B4-BE49-F238E27FC236}">
                <a16:creationId xmlns:a16="http://schemas.microsoft.com/office/drawing/2014/main" id="{5BBE759E-15A6-E68B-43CD-802AF6A95625}"/>
              </a:ext>
            </a:extLst>
          </p:cNvPr>
          <p:cNvPicPr preferRelativeResize="0"/>
          <p:nvPr/>
        </p:nvPicPr>
        <p:blipFill rotWithShape="1">
          <a:blip r:embed="rId3">
            <a:alphaModFix/>
          </a:blip>
          <a:srcRect/>
          <a:stretch/>
        </p:blipFill>
        <p:spPr>
          <a:xfrm>
            <a:off x="209617" y="1173533"/>
            <a:ext cx="1074823" cy="406614"/>
          </a:xfrm>
          <a:prstGeom prst="rect">
            <a:avLst/>
          </a:prstGeom>
          <a:noFill/>
          <a:ln>
            <a:noFill/>
          </a:ln>
        </p:spPr>
      </p:pic>
      <p:pic>
        <p:nvPicPr>
          <p:cNvPr id="3" name="Google Shape;648;p32" descr="GP2 - GP2">
            <a:extLst>
              <a:ext uri="{FF2B5EF4-FFF2-40B4-BE49-F238E27FC236}">
                <a16:creationId xmlns:a16="http://schemas.microsoft.com/office/drawing/2014/main" id="{7706F19A-5250-FCB7-929B-6FC6A84162DA}"/>
              </a:ext>
            </a:extLst>
          </p:cNvPr>
          <p:cNvPicPr preferRelativeResize="0"/>
          <p:nvPr/>
        </p:nvPicPr>
        <p:blipFill rotWithShape="1">
          <a:blip r:embed="rId4">
            <a:alphaModFix/>
          </a:blip>
          <a:srcRect t="17099" b="20964"/>
          <a:stretch/>
        </p:blipFill>
        <p:spPr>
          <a:xfrm>
            <a:off x="274319" y="1727324"/>
            <a:ext cx="913475" cy="565784"/>
          </a:xfrm>
          <a:prstGeom prst="rect">
            <a:avLst/>
          </a:prstGeom>
          <a:noFill/>
          <a:ln>
            <a:noFill/>
          </a:ln>
        </p:spPr>
      </p:pic>
      <p:pic>
        <p:nvPicPr>
          <p:cNvPr id="5" name="Google Shape;651;p32" descr="Funding Opportunities - Aligning Science Across Parkinson's">
            <a:extLst>
              <a:ext uri="{FF2B5EF4-FFF2-40B4-BE49-F238E27FC236}">
                <a16:creationId xmlns:a16="http://schemas.microsoft.com/office/drawing/2014/main" id="{FFC257AB-A04D-1FC1-BF57-23F757AB6A24}"/>
              </a:ext>
            </a:extLst>
          </p:cNvPr>
          <p:cNvPicPr preferRelativeResize="0"/>
          <p:nvPr/>
        </p:nvPicPr>
        <p:blipFill rotWithShape="1">
          <a:blip r:embed="rId5">
            <a:alphaModFix/>
          </a:blip>
          <a:srcRect/>
          <a:stretch/>
        </p:blipFill>
        <p:spPr>
          <a:xfrm>
            <a:off x="334478" y="3177511"/>
            <a:ext cx="732322" cy="235084"/>
          </a:xfrm>
          <a:prstGeom prst="rect">
            <a:avLst/>
          </a:prstGeom>
          <a:noFill/>
          <a:ln>
            <a:noFill/>
          </a:ln>
        </p:spPr>
      </p:pic>
      <p:sp>
        <p:nvSpPr>
          <p:cNvPr id="7" name="Google Shape;616;p32">
            <a:extLst>
              <a:ext uri="{FF2B5EF4-FFF2-40B4-BE49-F238E27FC236}">
                <a16:creationId xmlns:a16="http://schemas.microsoft.com/office/drawing/2014/main" id="{BBBBC30D-8D63-2CF7-D4CB-76227B9EF16F}"/>
              </a:ext>
            </a:extLst>
          </p:cNvPr>
          <p:cNvSpPr txBox="1"/>
          <p:nvPr/>
        </p:nvSpPr>
        <p:spPr>
          <a:xfrm>
            <a:off x="8124825" y="118592"/>
            <a:ext cx="1019175"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1" dirty="0">
                <a:solidFill>
                  <a:srgbClr val="5F5F5F"/>
                </a:solidFill>
                <a:highlight>
                  <a:srgbClr val="FFFF00"/>
                </a:highlight>
                <a:latin typeface="Calibri"/>
                <a:ea typeface="Calibri"/>
                <a:cs typeface="Calibri"/>
                <a:sym typeface="Calibri"/>
              </a:rPr>
              <a:t>Ensure alignment with changes made to previous slide </a:t>
            </a:r>
            <a:endParaRPr sz="1200" dirty="0">
              <a:highlight>
                <a:srgbClr val="FFFF00"/>
              </a:highlight>
            </a:endParaRPr>
          </a:p>
        </p:txBody>
      </p:sp>
      <p:pic>
        <p:nvPicPr>
          <p:cNvPr id="9" name="Picture 8">
            <a:extLst>
              <a:ext uri="{FF2B5EF4-FFF2-40B4-BE49-F238E27FC236}">
                <a16:creationId xmlns:a16="http://schemas.microsoft.com/office/drawing/2014/main" id="{FA195975-245A-1590-9369-201592F30EDB}"/>
              </a:ext>
            </a:extLst>
          </p:cNvPr>
          <p:cNvPicPr>
            <a:picLocks noChangeAspect="1"/>
          </p:cNvPicPr>
          <p:nvPr/>
        </p:nvPicPr>
        <p:blipFill>
          <a:blip r:embed="rId6"/>
          <a:stretch>
            <a:fillRect/>
          </a:stretch>
        </p:blipFill>
        <p:spPr>
          <a:xfrm>
            <a:off x="237221" y="2480719"/>
            <a:ext cx="1012698" cy="33203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4"/>
        <p:cNvGrpSpPr/>
        <p:nvPr/>
      </p:nvGrpSpPr>
      <p:grpSpPr>
        <a:xfrm>
          <a:off x="0" y="0"/>
          <a:ext cx="0" cy="0"/>
          <a:chOff x="0" y="0"/>
          <a:chExt cx="0" cy="0"/>
        </a:xfrm>
      </p:grpSpPr>
      <p:sp>
        <p:nvSpPr>
          <p:cNvPr id="156" name="Google Shape;156;p28"/>
          <p:cNvSpPr txBox="1"/>
          <p:nvPr/>
        </p:nvSpPr>
        <p:spPr>
          <a:xfrm>
            <a:off x="342900" y="146224"/>
            <a:ext cx="850392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b="1" i="0" dirty="0">
                <a:solidFill>
                  <a:srgbClr val="1F1F1F"/>
                </a:solidFill>
                <a:latin typeface="Calibri"/>
                <a:ea typeface="Calibri"/>
                <a:cs typeface="Calibri"/>
                <a:sym typeface="Calibri"/>
              </a:rPr>
              <a:t>Omics publications grew ~9-fold since 2010, and even faster in Parkinson's</a:t>
            </a:r>
            <a:endParaRPr sz="1200" dirty="0"/>
          </a:p>
        </p:txBody>
      </p:sp>
      <p:cxnSp>
        <p:nvCxnSpPr>
          <p:cNvPr id="157" name="Google Shape;157;p28"/>
          <p:cNvCxnSpPr/>
          <p:nvPr/>
        </p:nvCxnSpPr>
        <p:spPr>
          <a:xfrm>
            <a:off x="342900" y="795528"/>
            <a:ext cx="8572500" cy="0"/>
          </a:xfrm>
          <a:prstGeom prst="straightConnector1">
            <a:avLst/>
          </a:prstGeom>
          <a:noFill/>
          <a:ln w="9525" cap="flat" cmpd="sng">
            <a:solidFill>
              <a:srgbClr val="DADAD6"/>
            </a:solidFill>
            <a:prstDash val="solid"/>
            <a:round/>
            <a:headEnd type="none" w="sm" len="sm"/>
            <a:tailEnd type="none" w="sm" len="sm"/>
          </a:ln>
        </p:spPr>
      </p:cxnSp>
      <p:sp>
        <p:nvSpPr>
          <p:cNvPr id="158" name="Google Shape;158;p28"/>
          <p:cNvSpPr txBox="1"/>
          <p:nvPr/>
        </p:nvSpPr>
        <p:spPr>
          <a:xfrm>
            <a:off x="342900" y="507492"/>
            <a:ext cx="8503920"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0" i="0">
                <a:solidFill>
                  <a:srgbClr val="5F5F5F"/>
                </a:solidFill>
                <a:latin typeface="Calibri"/>
                <a:ea typeface="Calibri"/>
                <a:cs typeface="Calibri"/>
                <a:sym typeface="Calibri"/>
              </a:rPr>
              <a:t>16 omics categories: ~6× faster than research output overall. Company-affiliated papers grew 8.2-fold, holding at ~4–5% of the total.</a:t>
            </a:r>
            <a:endParaRPr sz="1100"/>
          </a:p>
        </p:txBody>
      </p:sp>
      <p:sp>
        <p:nvSpPr>
          <p:cNvPr id="159" name="Google Shape;159;p28"/>
          <p:cNvSpPr txBox="1"/>
          <p:nvPr/>
        </p:nvSpPr>
        <p:spPr>
          <a:xfrm>
            <a:off x="342900" y="850392"/>
            <a:ext cx="8435340" cy="1783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1">
                <a:solidFill>
                  <a:srgbClr val="5F5F5F"/>
                </a:solidFill>
                <a:latin typeface="Calibri"/>
                <a:ea typeface="Calibri"/>
                <a:cs typeface="Calibri"/>
                <a:sym typeface="Calibri"/>
              </a:rPr>
              <a:t>Publication counts understate industry activity, much of which is never published.</a:t>
            </a:r>
            <a:endParaRPr sz="1100"/>
          </a:p>
        </p:txBody>
      </p:sp>
      <p:pic>
        <p:nvPicPr>
          <p:cNvPr id="160" name="Google Shape;160;p28"/>
          <p:cNvPicPr preferRelativeResize="0"/>
          <p:nvPr/>
        </p:nvPicPr>
        <p:blipFill rotWithShape="1">
          <a:blip r:embed="rId3">
            <a:alphaModFix/>
          </a:blip>
          <a:srcRect/>
          <a:stretch/>
        </p:blipFill>
        <p:spPr>
          <a:xfrm>
            <a:off x="308610" y="1268730"/>
            <a:ext cx="5143500" cy="3326130"/>
          </a:xfrm>
          <a:prstGeom prst="rect">
            <a:avLst/>
          </a:prstGeom>
          <a:noFill/>
          <a:ln>
            <a:noFill/>
          </a:ln>
        </p:spPr>
      </p:pic>
      <p:sp>
        <p:nvSpPr>
          <p:cNvPr id="161" name="Google Shape;161;p28"/>
          <p:cNvSpPr txBox="1"/>
          <p:nvPr/>
        </p:nvSpPr>
        <p:spPr>
          <a:xfrm>
            <a:off x="342900" y="1028700"/>
            <a:ext cx="5074920" cy="2057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1F1F1F"/>
                </a:solidFill>
                <a:latin typeface="Calibri"/>
                <a:ea typeface="Calibri"/>
                <a:cs typeface="Calibri"/>
                <a:sym typeface="Calibri"/>
              </a:rPr>
              <a:t>Publications per year (thousands)</a:t>
            </a:r>
            <a:endParaRPr sz="1100"/>
          </a:p>
        </p:txBody>
      </p:sp>
      <p:sp>
        <p:nvSpPr>
          <p:cNvPr id="162" name="Google Shape;162;p28"/>
          <p:cNvSpPr txBox="1"/>
          <p:nvPr/>
        </p:nvSpPr>
        <p:spPr>
          <a:xfrm>
            <a:off x="994410" y="1548022"/>
            <a:ext cx="2057400" cy="6172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2100" b="1" i="0" dirty="0">
                <a:solidFill>
                  <a:srgbClr val="0E6B62"/>
                </a:solidFill>
                <a:latin typeface="Calibri"/>
                <a:ea typeface="Calibri"/>
                <a:cs typeface="Calibri"/>
                <a:sym typeface="Calibri"/>
              </a:rPr>
              <a:t>8.8×</a:t>
            </a:r>
            <a:endParaRPr sz="1100" dirty="0"/>
          </a:p>
          <a:p>
            <a:pPr marL="0" marR="0" lvl="0" indent="0" algn="l" rtl="0">
              <a:spcBef>
                <a:spcPts val="0"/>
              </a:spcBef>
              <a:spcAft>
                <a:spcPts val="0"/>
              </a:spcAft>
              <a:buNone/>
            </a:pPr>
            <a:r>
              <a:rPr lang="en" sz="1100" b="1" i="0" dirty="0">
                <a:solidFill>
                  <a:srgbClr val="0E6B62"/>
                </a:solidFill>
                <a:latin typeface="Calibri"/>
                <a:ea typeface="Calibri"/>
                <a:cs typeface="Calibri"/>
                <a:sym typeface="Calibri"/>
              </a:rPr>
              <a:t>since 2010</a:t>
            </a:r>
            <a:endParaRPr sz="1100" dirty="0"/>
          </a:p>
        </p:txBody>
      </p:sp>
      <p:sp>
        <p:nvSpPr>
          <p:cNvPr id="163" name="Google Shape;163;p28"/>
          <p:cNvSpPr txBox="1"/>
          <p:nvPr/>
        </p:nvSpPr>
        <p:spPr>
          <a:xfrm>
            <a:off x="3154680" y="1680210"/>
            <a:ext cx="164592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0E6B62"/>
                </a:solidFill>
                <a:latin typeface="Calibri"/>
                <a:ea typeface="Calibri"/>
                <a:cs typeface="Calibri"/>
                <a:sym typeface="Calibri"/>
              </a:rPr>
              <a:t>All omics: ~106k (2024)</a:t>
            </a:r>
            <a:endParaRPr sz="1100"/>
          </a:p>
        </p:txBody>
      </p:sp>
      <p:sp>
        <p:nvSpPr>
          <p:cNvPr id="164" name="Google Shape;164;p28"/>
          <p:cNvSpPr txBox="1"/>
          <p:nvPr/>
        </p:nvSpPr>
        <p:spPr>
          <a:xfrm>
            <a:off x="3566160" y="4080510"/>
            <a:ext cx="1783200" cy="1230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F4CCCC"/>
                </a:solidFill>
                <a:latin typeface="Calibri"/>
                <a:ea typeface="Calibri"/>
                <a:cs typeface="Calibri"/>
                <a:sym typeface="Calibri"/>
              </a:rPr>
              <a:t>Company-affiliated: ~4.2k (2024)</a:t>
            </a:r>
            <a:endParaRPr sz="1100">
              <a:solidFill>
                <a:srgbClr val="F4CCCC"/>
              </a:solidFill>
            </a:endParaRPr>
          </a:p>
        </p:txBody>
      </p:sp>
      <p:pic>
        <p:nvPicPr>
          <p:cNvPr id="165" name="Google Shape;165;p28"/>
          <p:cNvPicPr preferRelativeResize="0"/>
          <p:nvPr/>
        </p:nvPicPr>
        <p:blipFill rotWithShape="1">
          <a:blip r:embed="rId4">
            <a:alphaModFix/>
          </a:blip>
          <a:srcRect/>
          <a:stretch/>
        </p:blipFill>
        <p:spPr>
          <a:xfrm>
            <a:off x="5657850" y="1268730"/>
            <a:ext cx="3326130" cy="3326130"/>
          </a:xfrm>
          <a:prstGeom prst="rect">
            <a:avLst/>
          </a:prstGeom>
          <a:noFill/>
          <a:ln>
            <a:noFill/>
          </a:ln>
        </p:spPr>
      </p:pic>
      <p:sp>
        <p:nvSpPr>
          <p:cNvPr id="166" name="Google Shape;166;p28"/>
          <p:cNvSpPr txBox="1"/>
          <p:nvPr/>
        </p:nvSpPr>
        <p:spPr>
          <a:xfrm>
            <a:off x="5657850" y="1028700"/>
            <a:ext cx="3326130" cy="2057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1F1F1F"/>
                </a:solidFill>
                <a:latin typeface="Calibri"/>
                <a:ea typeface="Calibri"/>
                <a:cs typeface="Calibri"/>
                <a:sym typeface="Calibri"/>
              </a:rPr>
              <a:t>Fastest-growing categories: annual growth, 2020–2024</a:t>
            </a:r>
            <a:endParaRPr sz="1100"/>
          </a:p>
        </p:txBody>
      </p:sp>
      <p:sp>
        <p:nvSpPr>
          <p:cNvPr id="167" name="Google Shape;167;p28"/>
          <p:cNvSpPr txBox="1"/>
          <p:nvPr/>
        </p:nvSpPr>
        <p:spPr>
          <a:xfrm>
            <a:off x="342900" y="4878732"/>
            <a:ext cx="8435400" cy="27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9A9A9A"/>
                </a:solidFill>
                <a:latin typeface="Calibri"/>
                <a:ea typeface="Calibri"/>
                <a:cs typeface="Calibri"/>
                <a:sym typeface="Calibri"/>
              </a:rPr>
              <a:t>Left: OpenAlex title/abstract queries; 2025 omitted because OpenAlex's whole corpus jumped ~35% that year. Company-affiliated = ≥1 author at a for-profit institution, including tool vendors and service labs; the share fell to 4.0% in 2024. Right: Europe PMC (MEDLINE), same terms; categories with ≥20 papers in 2020.</a:t>
            </a:r>
            <a:endParaRPr sz="1100"/>
          </a:p>
          <a:p>
            <a:pPr marL="0" marR="0" lvl="0" indent="0" algn="l" rtl="0">
              <a:spcBef>
                <a:spcPts val="0"/>
              </a:spcBef>
              <a:spcAft>
                <a:spcPts val="0"/>
              </a:spcAft>
              <a:buNone/>
            </a:pPr>
            <a:r>
              <a:rPr lang="en" sz="600" b="0" i="0">
                <a:solidFill>
                  <a:srgbClr val="9A9A9A"/>
                </a:solidFill>
                <a:latin typeface="Calibri"/>
                <a:ea typeface="Calibri"/>
                <a:cs typeface="Calibri"/>
                <a:sym typeface="Calibri"/>
              </a:rPr>
              <a:t>pQTL (proteomics × genomics, purple bar) is a cross-layer application, not a measurement modality; it and single-cell proteomics grow from small bases (23 and 32 papers in 2020). Scope excludes CRISPR screens, cfDNA liquid biopsy and immune repertoire (slide 5).</a:t>
            </a:r>
            <a:endParaRPr sz="1100"/>
          </a:p>
        </p:txBody>
      </p:sp>
      <p:sp>
        <p:nvSpPr>
          <p:cNvPr id="168" name="Google Shape;168;p28"/>
          <p:cNvSpPr/>
          <p:nvPr/>
        </p:nvSpPr>
        <p:spPr>
          <a:xfrm>
            <a:off x="342900" y="4598364"/>
            <a:ext cx="41100" cy="219600"/>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69" name="Google Shape;169;p28"/>
          <p:cNvSpPr txBox="1"/>
          <p:nvPr/>
        </p:nvSpPr>
        <p:spPr>
          <a:xfrm>
            <a:off x="445770" y="4565359"/>
            <a:ext cx="4972200" cy="29238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1000" b="1" i="0" dirty="0">
                <a:solidFill>
                  <a:srgbClr val="B5462E"/>
                </a:solidFill>
                <a:latin typeface="Calibri"/>
                <a:ea typeface="Calibri"/>
                <a:cs typeface="Calibri"/>
                <a:sym typeface="Calibri"/>
              </a:rPr>
              <a:t>For Parkinson's:  </a:t>
            </a:r>
            <a:r>
              <a:rPr lang="en" sz="900" b="0" i="0" dirty="0">
                <a:solidFill>
                  <a:srgbClr val="1F1F1F"/>
                </a:solidFill>
                <a:latin typeface="Calibri"/>
                <a:ea typeface="Calibri"/>
                <a:cs typeface="Calibri"/>
                <a:sym typeface="Calibri"/>
              </a:rPr>
              <a:t>omics papers grew ~25-fold over the same period, faster than omics overall (~11-fold in the same Europe PMC query), though from a small base.</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4"/>
        <p:cNvGrpSpPr/>
        <p:nvPr/>
      </p:nvGrpSpPr>
      <p:grpSpPr>
        <a:xfrm>
          <a:off x="0" y="0"/>
          <a:ext cx="0" cy="0"/>
          <a:chOff x="0" y="0"/>
          <a:chExt cx="0" cy="0"/>
        </a:xfrm>
      </p:grpSpPr>
      <p:sp>
        <p:nvSpPr>
          <p:cNvPr id="176" name="Google Shape;176;p29"/>
          <p:cNvSpPr txBox="1"/>
          <p:nvPr/>
        </p:nvSpPr>
        <p:spPr>
          <a:xfrm>
            <a:off x="342900" y="178308"/>
            <a:ext cx="8503920" cy="2616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700" b="1" i="0" dirty="0">
                <a:solidFill>
                  <a:srgbClr val="1F1F1F"/>
                </a:solidFill>
                <a:latin typeface="Calibri"/>
                <a:ea typeface="Calibri"/>
                <a:cs typeface="Calibri"/>
                <a:sym typeface="Calibri"/>
              </a:rPr>
              <a:t>Bulk RNA-seq </a:t>
            </a:r>
            <a:r>
              <a:rPr lang="en" sz="1700" i="0" dirty="0">
                <a:solidFill>
                  <a:srgbClr val="1F1F1F"/>
                </a:solidFill>
                <a:latin typeface="Calibri"/>
                <a:ea typeface="Calibri"/>
                <a:cs typeface="Calibri"/>
                <a:sym typeface="Calibri"/>
              </a:rPr>
              <a:t>is</a:t>
            </a:r>
            <a:r>
              <a:rPr lang="en" sz="1700" b="1" i="0" dirty="0">
                <a:solidFill>
                  <a:srgbClr val="1F1F1F"/>
                </a:solidFill>
                <a:latin typeface="Calibri"/>
                <a:ea typeface="Calibri"/>
                <a:cs typeface="Calibri"/>
                <a:sym typeface="Calibri"/>
              </a:rPr>
              <a:t> standard </a:t>
            </a:r>
            <a:r>
              <a:rPr lang="en" sz="1700" i="0" dirty="0">
                <a:solidFill>
                  <a:srgbClr val="1F1F1F"/>
                </a:solidFill>
                <a:latin typeface="Calibri"/>
                <a:ea typeface="Calibri"/>
                <a:cs typeface="Calibri"/>
                <a:sym typeface="Calibri"/>
              </a:rPr>
              <a:t>in pharma. </a:t>
            </a:r>
            <a:r>
              <a:rPr lang="en" sz="1700" b="1" dirty="0">
                <a:solidFill>
                  <a:srgbClr val="1F1F1F"/>
                </a:solidFill>
                <a:latin typeface="Calibri"/>
                <a:ea typeface="Calibri"/>
                <a:cs typeface="Calibri"/>
                <a:sym typeface="Calibri"/>
              </a:rPr>
              <a:t>T</a:t>
            </a:r>
            <a:r>
              <a:rPr lang="en" sz="1700" b="1" i="0" dirty="0">
                <a:solidFill>
                  <a:srgbClr val="1F1F1F"/>
                </a:solidFill>
                <a:latin typeface="Calibri"/>
                <a:ea typeface="Calibri"/>
                <a:cs typeface="Calibri"/>
                <a:sym typeface="Calibri"/>
              </a:rPr>
              <a:t>he growth is in single-cell, spatial </a:t>
            </a:r>
            <a:r>
              <a:rPr lang="en" sz="1700" i="0" dirty="0">
                <a:solidFill>
                  <a:srgbClr val="1F1F1F"/>
                </a:solidFill>
                <a:latin typeface="Calibri"/>
                <a:ea typeface="Calibri"/>
                <a:cs typeface="Calibri"/>
                <a:sym typeface="Calibri"/>
              </a:rPr>
              <a:t>and</a:t>
            </a:r>
            <a:r>
              <a:rPr lang="en" sz="1700" b="1" i="0" dirty="0">
                <a:solidFill>
                  <a:srgbClr val="1F1F1F"/>
                </a:solidFill>
                <a:latin typeface="Calibri"/>
                <a:ea typeface="Calibri"/>
                <a:cs typeface="Calibri"/>
                <a:sym typeface="Calibri"/>
              </a:rPr>
              <a:t> proteomics</a:t>
            </a:r>
            <a:endParaRPr sz="1100" dirty="0"/>
          </a:p>
        </p:txBody>
      </p:sp>
      <p:cxnSp>
        <p:nvCxnSpPr>
          <p:cNvPr id="177" name="Google Shape;177;p29"/>
          <p:cNvCxnSpPr/>
          <p:nvPr/>
        </p:nvCxnSpPr>
        <p:spPr>
          <a:xfrm>
            <a:off x="342900" y="795528"/>
            <a:ext cx="8572500" cy="0"/>
          </a:xfrm>
          <a:prstGeom prst="straightConnector1">
            <a:avLst/>
          </a:prstGeom>
          <a:noFill/>
          <a:ln w="9525" cap="flat" cmpd="sng">
            <a:solidFill>
              <a:srgbClr val="DADAD6"/>
            </a:solidFill>
            <a:prstDash val="solid"/>
            <a:round/>
            <a:headEnd type="none" w="sm" len="sm"/>
            <a:tailEnd type="none" w="sm" len="sm"/>
          </a:ln>
        </p:spPr>
      </p:cxnSp>
      <p:sp>
        <p:nvSpPr>
          <p:cNvPr id="178" name="Google Shape;178;p29"/>
          <p:cNvSpPr txBox="1"/>
          <p:nvPr/>
        </p:nvSpPr>
        <p:spPr>
          <a:xfrm>
            <a:off x="342900" y="507492"/>
            <a:ext cx="8503920"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0" i="0">
                <a:solidFill>
                  <a:srgbClr val="5F5F5F"/>
                </a:solidFill>
                <a:latin typeface="Calibri"/>
                <a:ea typeface="Calibri"/>
                <a:cs typeface="Calibri"/>
                <a:sym typeface="Calibri"/>
              </a:rPr>
              <a:t>Share of pharma-authored omics papers, 2019→2024: bulk RNA-seq 39%→32%; proteomics 12%→17%; single-cell and spatial RNA 10%→20%.</a:t>
            </a:r>
            <a:endParaRPr sz="1100"/>
          </a:p>
        </p:txBody>
      </p:sp>
      <p:sp>
        <p:nvSpPr>
          <p:cNvPr id="179" name="Google Shape;179;p29"/>
          <p:cNvSpPr/>
          <p:nvPr/>
        </p:nvSpPr>
        <p:spPr>
          <a:xfrm>
            <a:off x="4674870" y="822960"/>
            <a:ext cx="1040130" cy="3352190"/>
          </a:xfrm>
          <a:prstGeom prst="rect">
            <a:avLst/>
          </a:prstGeom>
          <a:solidFill>
            <a:srgbClr val="EAF2F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0" name="Google Shape;180;p29"/>
          <p:cNvSpPr txBox="1"/>
          <p:nvPr/>
        </p:nvSpPr>
        <p:spPr>
          <a:xfrm>
            <a:off x="3137535" y="822960"/>
            <a:ext cx="260604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Where it is used in R&amp;D</a:t>
            </a:r>
            <a:r>
              <a:rPr lang="en" sz="600" b="0" i="0">
                <a:solidFill>
                  <a:srgbClr val="5F5F5F"/>
                </a:solidFill>
                <a:latin typeface="Calibri"/>
                <a:ea typeface="Calibri"/>
                <a:cs typeface="Calibri"/>
                <a:sym typeface="Calibri"/>
              </a:rPr>
              <a:t>  (shaded: biomarker and clinical use)</a:t>
            </a:r>
            <a:endParaRPr sz="1100"/>
          </a:p>
        </p:txBody>
      </p:sp>
      <p:sp>
        <p:nvSpPr>
          <p:cNvPr id="181" name="Google Shape;181;p29"/>
          <p:cNvSpPr txBox="1"/>
          <p:nvPr/>
        </p:nvSpPr>
        <p:spPr>
          <a:xfrm>
            <a:off x="3140964" y="973836"/>
            <a:ext cx="507492" cy="23317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1" i="0">
                <a:solidFill>
                  <a:srgbClr val="3A3A3A"/>
                </a:solidFill>
                <a:latin typeface="Calibri"/>
                <a:ea typeface="Calibri"/>
                <a:cs typeface="Calibri"/>
                <a:sym typeface="Calibri"/>
              </a:rPr>
              <a:t>Target ID</a:t>
            </a:r>
            <a:endParaRPr sz="1100"/>
          </a:p>
          <a:p>
            <a:pPr marL="0" marR="0" lvl="0" indent="0" algn="ctr" rtl="0">
              <a:spcBef>
                <a:spcPts val="0"/>
              </a:spcBef>
              <a:spcAft>
                <a:spcPts val="0"/>
              </a:spcAft>
              <a:buNone/>
            </a:pPr>
            <a:r>
              <a:rPr lang="en" sz="600" b="1" i="0">
                <a:solidFill>
                  <a:srgbClr val="3A3A3A"/>
                </a:solidFill>
                <a:latin typeface="Calibri"/>
                <a:ea typeface="Calibri"/>
                <a:cs typeface="Calibri"/>
                <a:sym typeface="Calibri"/>
              </a:rPr>
              <a:t>&amp; validation</a:t>
            </a:r>
            <a:endParaRPr sz="1100"/>
          </a:p>
        </p:txBody>
      </p:sp>
      <p:sp>
        <p:nvSpPr>
          <p:cNvPr id="182" name="Google Shape;182;p29"/>
          <p:cNvSpPr txBox="1"/>
          <p:nvPr/>
        </p:nvSpPr>
        <p:spPr>
          <a:xfrm>
            <a:off x="3655314" y="973836"/>
            <a:ext cx="507492" cy="23317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1" i="0">
                <a:solidFill>
                  <a:srgbClr val="3A3A3A"/>
                </a:solidFill>
                <a:latin typeface="Calibri"/>
                <a:ea typeface="Calibri"/>
                <a:cs typeface="Calibri"/>
                <a:sym typeface="Calibri"/>
              </a:rPr>
              <a:t>Hit / lead</a:t>
            </a:r>
            <a:endParaRPr sz="1100"/>
          </a:p>
          <a:p>
            <a:pPr marL="0" marR="0" lvl="0" indent="0" algn="ctr" rtl="0">
              <a:spcBef>
                <a:spcPts val="0"/>
              </a:spcBef>
              <a:spcAft>
                <a:spcPts val="0"/>
              </a:spcAft>
              <a:buNone/>
            </a:pPr>
            <a:endParaRPr sz="600" b="1" i="0">
              <a:solidFill>
                <a:srgbClr val="3A3A3A"/>
              </a:solidFill>
              <a:latin typeface="Calibri"/>
              <a:ea typeface="Calibri"/>
              <a:cs typeface="Calibri"/>
              <a:sym typeface="Calibri"/>
            </a:endParaRPr>
          </a:p>
        </p:txBody>
      </p:sp>
      <p:sp>
        <p:nvSpPr>
          <p:cNvPr id="183" name="Google Shape;183;p29"/>
          <p:cNvSpPr txBox="1"/>
          <p:nvPr/>
        </p:nvSpPr>
        <p:spPr>
          <a:xfrm>
            <a:off x="4169664" y="973836"/>
            <a:ext cx="507492" cy="23317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1" i="0">
                <a:solidFill>
                  <a:srgbClr val="3A3A3A"/>
                </a:solidFill>
                <a:latin typeface="Calibri"/>
                <a:ea typeface="Calibri"/>
                <a:cs typeface="Calibri"/>
                <a:sym typeface="Calibri"/>
              </a:rPr>
              <a:t>Preclinical</a:t>
            </a:r>
            <a:endParaRPr sz="1100"/>
          </a:p>
          <a:p>
            <a:pPr marL="0" marR="0" lvl="0" indent="0" algn="ctr" rtl="0">
              <a:spcBef>
                <a:spcPts val="0"/>
              </a:spcBef>
              <a:spcAft>
                <a:spcPts val="0"/>
              </a:spcAft>
              <a:buNone/>
            </a:pPr>
            <a:r>
              <a:rPr lang="en" sz="600" b="1" i="0">
                <a:solidFill>
                  <a:srgbClr val="3A3A3A"/>
                </a:solidFill>
                <a:latin typeface="Calibri"/>
                <a:ea typeface="Calibri"/>
                <a:cs typeface="Calibri"/>
                <a:sym typeface="Calibri"/>
              </a:rPr>
              <a:t>MoA / tox</a:t>
            </a:r>
            <a:endParaRPr sz="1100"/>
          </a:p>
        </p:txBody>
      </p:sp>
      <p:sp>
        <p:nvSpPr>
          <p:cNvPr id="184" name="Google Shape;184;p29"/>
          <p:cNvSpPr txBox="1"/>
          <p:nvPr/>
        </p:nvSpPr>
        <p:spPr>
          <a:xfrm>
            <a:off x="4684014" y="973836"/>
            <a:ext cx="507492" cy="23317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1" i="0">
                <a:solidFill>
                  <a:srgbClr val="3A3A3A"/>
                </a:solidFill>
                <a:latin typeface="Calibri"/>
                <a:ea typeface="Calibri"/>
                <a:cs typeface="Calibri"/>
                <a:sym typeface="Calibri"/>
              </a:rPr>
              <a:t>Translational</a:t>
            </a:r>
            <a:endParaRPr sz="1100"/>
          </a:p>
          <a:p>
            <a:pPr marL="0" marR="0" lvl="0" indent="0" algn="ctr" rtl="0">
              <a:spcBef>
                <a:spcPts val="0"/>
              </a:spcBef>
              <a:spcAft>
                <a:spcPts val="0"/>
              </a:spcAft>
              <a:buNone/>
            </a:pPr>
            <a:r>
              <a:rPr lang="en" sz="600" b="1" i="0">
                <a:solidFill>
                  <a:srgbClr val="3A3A3A"/>
                </a:solidFill>
                <a:latin typeface="Calibri"/>
                <a:ea typeface="Calibri"/>
                <a:cs typeface="Calibri"/>
                <a:sym typeface="Calibri"/>
              </a:rPr>
              <a:t>/ biomarker</a:t>
            </a:r>
            <a:endParaRPr sz="1100"/>
          </a:p>
        </p:txBody>
      </p:sp>
      <p:sp>
        <p:nvSpPr>
          <p:cNvPr id="185" name="Google Shape;185;p29"/>
          <p:cNvSpPr txBox="1"/>
          <p:nvPr/>
        </p:nvSpPr>
        <p:spPr>
          <a:xfrm>
            <a:off x="5198364" y="973836"/>
            <a:ext cx="507492" cy="23317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1" i="0">
                <a:solidFill>
                  <a:srgbClr val="3A3A3A"/>
                </a:solidFill>
                <a:latin typeface="Calibri"/>
                <a:ea typeface="Calibri"/>
                <a:cs typeface="Calibri"/>
                <a:sym typeface="Calibri"/>
              </a:rPr>
              <a:t>Clinical strat.</a:t>
            </a:r>
            <a:endParaRPr sz="1100"/>
          </a:p>
          <a:p>
            <a:pPr marL="0" marR="0" lvl="0" indent="0" algn="ctr" rtl="0">
              <a:spcBef>
                <a:spcPts val="0"/>
              </a:spcBef>
              <a:spcAft>
                <a:spcPts val="0"/>
              </a:spcAft>
              <a:buNone/>
            </a:pPr>
            <a:r>
              <a:rPr lang="en" sz="600" b="1" i="0">
                <a:solidFill>
                  <a:srgbClr val="3A3A3A"/>
                </a:solidFill>
                <a:latin typeface="Calibri"/>
                <a:ea typeface="Calibri"/>
                <a:cs typeface="Calibri"/>
                <a:sym typeface="Calibri"/>
              </a:rPr>
              <a:t>/ CDx</a:t>
            </a:r>
            <a:endParaRPr sz="1100"/>
          </a:p>
        </p:txBody>
      </p:sp>
      <p:sp>
        <p:nvSpPr>
          <p:cNvPr id="186" name="Google Shape;186;p29"/>
          <p:cNvSpPr txBox="1"/>
          <p:nvPr/>
        </p:nvSpPr>
        <p:spPr>
          <a:xfrm>
            <a:off x="493776" y="1042416"/>
            <a:ext cx="2537460" cy="15087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Category (16)  ·  example platforms (52)</a:t>
            </a:r>
            <a:endParaRPr sz="1100"/>
          </a:p>
        </p:txBody>
      </p:sp>
      <p:sp>
        <p:nvSpPr>
          <p:cNvPr id="187" name="Google Shape;187;p29"/>
          <p:cNvSpPr txBox="1"/>
          <p:nvPr/>
        </p:nvSpPr>
        <p:spPr>
          <a:xfrm>
            <a:off x="5932170" y="822960"/>
            <a:ext cx="1748790" cy="13716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700" b="1" i="0">
                <a:solidFill>
                  <a:srgbClr val="3A3A3A"/>
                </a:solidFill>
                <a:latin typeface="Calibri"/>
                <a:ea typeface="Calibri"/>
                <a:cs typeface="Calibri"/>
                <a:sym typeface="Calibri"/>
              </a:rPr>
              <a:t>Pharma adoption (1–5)</a:t>
            </a:r>
            <a:endParaRPr sz="1100"/>
          </a:p>
        </p:txBody>
      </p:sp>
      <p:sp>
        <p:nvSpPr>
          <p:cNvPr id="188" name="Google Shape;188;p29"/>
          <p:cNvSpPr/>
          <p:nvPr/>
        </p:nvSpPr>
        <p:spPr>
          <a:xfrm>
            <a:off x="6100191" y="1011555"/>
            <a:ext cx="75438" cy="75438"/>
          </a:xfrm>
          <a:prstGeom prst="ellipse">
            <a:avLst/>
          </a:prstGeom>
          <a:solidFill>
            <a:srgbClr val="FFFFFF"/>
          </a:solidFill>
          <a:ln w="15225" cap="flat" cmpd="sng">
            <a:solidFill>
              <a:srgbClr val="3A3A3A"/>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9" name="Google Shape;189;p29"/>
          <p:cNvSpPr txBox="1"/>
          <p:nvPr/>
        </p:nvSpPr>
        <p:spPr>
          <a:xfrm>
            <a:off x="6192773" y="980694"/>
            <a:ext cx="34290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5F5F5F"/>
                </a:solidFill>
                <a:latin typeface="Calibri"/>
                <a:ea typeface="Calibri"/>
                <a:cs typeface="Calibri"/>
                <a:sym typeface="Calibri"/>
              </a:rPr>
              <a:t>today</a:t>
            </a:r>
            <a:endParaRPr sz="1100"/>
          </a:p>
        </p:txBody>
      </p:sp>
      <p:sp>
        <p:nvSpPr>
          <p:cNvPr id="190" name="Google Shape;190;p29"/>
          <p:cNvSpPr/>
          <p:nvPr/>
        </p:nvSpPr>
        <p:spPr>
          <a:xfrm>
            <a:off x="6511671" y="1011555"/>
            <a:ext cx="75438" cy="75438"/>
          </a:xfrm>
          <a:prstGeom prst="ellipse">
            <a:avLst/>
          </a:prstGeom>
          <a:solidFill>
            <a:srgbClr val="3A3A3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1" name="Google Shape;191;p29"/>
          <p:cNvSpPr txBox="1"/>
          <p:nvPr/>
        </p:nvSpPr>
        <p:spPr>
          <a:xfrm>
            <a:off x="6604254" y="980694"/>
            <a:ext cx="41148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5F5F5F"/>
                </a:solidFill>
                <a:latin typeface="Calibri"/>
                <a:ea typeface="Calibri"/>
                <a:cs typeface="Calibri"/>
                <a:sym typeface="Calibri"/>
              </a:rPr>
              <a:t>in 5 years</a:t>
            </a:r>
            <a:endParaRPr sz="1100"/>
          </a:p>
        </p:txBody>
      </p:sp>
      <p:sp>
        <p:nvSpPr>
          <p:cNvPr id="192" name="Google Shape;192;p29"/>
          <p:cNvSpPr/>
          <p:nvPr/>
        </p:nvSpPr>
        <p:spPr>
          <a:xfrm>
            <a:off x="7063740" y="1014984"/>
            <a:ext cx="20574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3" name="Google Shape;193;p29"/>
          <p:cNvSpPr txBox="1"/>
          <p:nvPr/>
        </p:nvSpPr>
        <p:spPr>
          <a:xfrm>
            <a:off x="7296912" y="980694"/>
            <a:ext cx="34290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5F5F5F"/>
                </a:solidFill>
                <a:latin typeface="Calibri"/>
                <a:ea typeface="Calibri"/>
                <a:cs typeface="Calibri"/>
                <a:sym typeface="Calibri"/>
              </a:rPr>
              <a:t>range</a:t>
            </a:r>
            <a:endParaRPr sz="1100"/>
          </a:p>
        </p:txBody>
      </p:sp>
      <p:sp>
        <p:nvSpPr>
          <p:cNvPr id="194" name="Google Shape;194;p29"/>
          <p:cNvSpPr txBox="1"/>
          <p:nvPr/>
        </p:nvSpPr>
        <p:spPr>
          <a:xfrm>
            <a:off x="7818119" y="822960"/>
            <a:ext cx="1268730" cy="3429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Companies (of 20)</a:t>
            </a:r>
            <a:endParaRPr sz="1100"/>
          </a:p>
          <a:p>
            <a:pPr marL="0" marR="0" lvl="0" indent="0" algn="l" rtl="0">
              <a:spcBef>
                <a:spcPts val="0"/>
              </a:spcBef>
              <a:spcAft>
                <a:spcPts val="0"/>
              </a:spcAft>
              <a:buNone/>
            </a:pPr>
            <a:r>
              <a:rPr lang="en" sz="600" b="0" i="0">
                <a:solidFill>
                  <a:srgbClr val="5F5F5F"/>
                </a:solidFill>
                <a:latin typeface="Calibri"/>
                <a:ea typeface="Calibri"/>
                <a:cs typeface="Calibri"/>
                <a:sym typeface="Calibri"/>
              </a:rPr>
              <a:t>with ≥20 papers, 2020–25</a:t>
            </a:r>
            <a:endParaRPr sz="1100"/>
          </a:p>
        </p:txBody>
      </p:sp>
      <p:cxnSp>
        <p:nvCxnSpPr>
          <p:cNvPr id="195" name="Google Shape;195;p29"/>
          <p:cNvCxnSpPr/>
          <p:nvPr/>
        </p:nvCxnSpPr>
        <p:spPr>
          <a:xfrm>
            <a:off x="5795009" y="822960"/>
            <a:ext cx="0" cy="3338474"/>
          </a:xfrm>
          <a:prstGeom prst="straightConnector1">
            <a:avLst/>
          </a:prstGeom>
          <a:noFill/>
          <a:ln w="9525" cap="flat" cmpd="sng">
            <a:solidFill>
              <a:srgbClr val="DADAD6"/>
            </a:solidFill>
            <a:prstDash val="solid"/>
            <a:round/>
            <a:headEnd type="none" w="sm" len="sm"/>
            <a:tailEnd type="none" w="sm" len="sm"/>
          </a:ln>
        </p:spPr>
      </p:cxnSp>
      <p:cxnSp>
        <p:nvCxnSpPr>
          <p:cNvPr id="196" name="Google Shape;196;p29"/>
          <p:cNvCxnSpPr/>
          <p:nvPr/>
        </p:nvCxnSpPr>
        <p:spPr>
          <a:xfrm>
            <a:off x="6069330" y="1207008"/>
            <a:ext cx="0" cy="2954426"/>
          </a:xfrm>
          <a:prstGeom prst="straightConnector1">
            <a:avLst/>
          </a:prstGeom>
          <a:noFill/>
          <a:ln w="9525" cap="flat" cmpd="sng">
            <a:solidFill>
              <a:srgbClr val="E6E6E2"/>
            </a:solidFill>
            <a:prstDash val="solid"/>
            <a:round/>
            <a:headEnd type="none" w="sm" len="sm"/>
            <a:tailEnd type="none" w="sm" len="sm"/>
          </a:ln>
        </p:spPr>
      </p:cxnSp>
      <p:sp>
        <p:nvSpPr>
          <p:cNvPr id="197" name="Google Shape;197;p29"/>
          <p:cNvSpPr txBox="1"/>
          <p:nvPr/>
        </p:nvSpPr>
        <p:spPr>
          <a:xfrm>
            <a:off x="5932170" y="4175150"/>
            <a:ext cx="274320" cy="12344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0" i="0">
                <a:solidFill>
                  <a:srgbClr val="5F5F5F"/>
                </a:solidFill>
                <a:latin typeface="Calibri"/>
                <a:ea typeface="Calibri"/>
                <a:cs typeface="Calibri"/>
                <a:sym typeface="Calibri"/>
              </a:rPr>
              <a:t>1</a:t>
            </a:r>
            <a:endParaRPr sz="1100"/>
          </a:p>
        </p:txBody>
      </p:sp>
      <p:cxnSp>
        <p:nvCxnSpPr>
          <p:cNvPr id="198" name="Google Shape;198;p29"/>
          <p:cNvCxnSpPr/>
          <p:nvPr/>
        </p:nvCxnSpPr>
        <p:spPr>
          <a:xfrm>
            <a:off x="6437948" y="1207008"/>
            <a:ext cx="0" cy="2954426"/>
          </a:xfrm>
          <a:prstGeom prst="straightConnector1">
            <a:avLst/>
          </a:prstGeom>
          <a:noFill/>
          <a:ln w="9525" cap="flat" cmpd="sng">
            <a:solidFill>
              <a:srgbClr val="E6E6E2"/>
            </a:solidFill>
            <a:prstDash val="solid"/>
            <a:round/>
            <a:headEnd type="none" w="sm" len="sm"/>
            <a:tailEnd type="none" w="sm" len="sm"/>
          </a:ln>
        </p:spPr>
      </p:cxnSp>
      <p:sp>
        <p:nvSpPr>
          <p:cNvPr id="199" name="Google Shape;199;p29"/>
          <p:cNvSpPr txBox="1"/>
          <p:nvPr/>
        </p:nvSpPr>
        <p:spPr>
          <a:xfrm>
            <a:off x="6300788" y="4175150"/>
            <a:ext cx="274320" cy="12344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0" i="0">
                <a:solidFill>
                  <a:srgbClr val="5F5F5F"/>
                </a:solidFill>
                <a:latin typeface="Calibri"/>
                <a:ea typeface="Calibri"/>
                <a:cs typeface="Calibri"/>
                <a:sym typeface="Calibri"/>
              </a:rPr>
              <a:t>2</a:t>
            </a:r>
            <a:endParaRPr sz="1100"/>
          </a:p>
        </p:txBody>
      </p:sp>
      <p:cxnSp>
        <p:nvCxnSpPr>
          <p:cNvPr id="200" name="Google Shape;200;p29"/>
          <p:cNvCxnSpPr/>
          <p:nvPr/>
        </p:nvCxnSpPr>
        <p:spPr>
          <a:xfrm>
            <a:off x="6806565" y="1207008"/>
            <a:ext cx="0" cy="2954426"/>
          </a:xfrm>
          <a:prstGeom prst="straightConnector1">
            <a:avLst/>
          </a:prstGeom>
          <a:noFill/>
          <a:ln w="9525" cap="flat" cmpd="sng">
            <a:solidFill>
              <a:srgbClr val="E6E6E2"/>
            </a:solidFill>
            <a:prstDash val="solid"/>
            <a:round/>
            <a:headEnd type="none" w="sm" len="sm"/>
            <a:tailEnd type="none" w="sm" len="sm"/>
          </a:ln>
        </p:spPr>
      </p:cxnSp>
      <p:sp>
        <p:nvSpPr>
          <p:cNvPr id="201" name="Google Shape;201;p29"/>
          <p:cNvSpPr txBox="1"/>
          <p:nvPr/>
        </p:nvSpPr>
        <p:spPr>
          <a:xfrm>
            <a:off x="6669405" y="4175150"/>
            <a:ext cx="274320" cy="12344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0" i="0">
                <a:solidFill>
                  <a:srgbClr val="5F5F5F"/>
                </a:solidFill>
                <a:latin typeface="Calibri"/>
                <a:ea typeface="Calibri"/>
                <a:cs typeface="Calibri"/>
                <a:sym typeface="Calibri"/>
              </a:rPr>
              <a:t>3</a:t>
            </a:r>
            <a:endParaRPr sz="1100"/>
          </a:p>
        </p:txBody>
      </p:sp>
      <p:cxnSp>
        <p:nvCxnSpPr>
          <p:cNvPr id="202" name="Google Shape;202;p29"/>
          <p:cNvCxnSpPr/>
          <p:nvPr/>
        </p:nvCxnSpPr>
        <p:spPr>
          <a:xfrm>
            <a:off x="7175183" y="1207008"/>
            <a:ext cx="0" cy="2954426"/>
          </a:xfrm>
          <a:prstGeom prst="straightConnector1">
            <a:avLst/>
          </a:prstGeom>
          <a:noFill/>
          <a:ln w="9525" cap="flat" cmpd="sng">
            <a:solidFill>
              <a:srgbClr val="E6E6E2"/>
            </a:solidFill>
            <a:prstDash val="solid"/>
            <a:round/>
            <a:headEnd type="none" w="sm" len="sm"/>
            <a:tailEnd type="none" w="sm" len="sm"/>
          </a:ln>
        </p:spPr>
      </p:cxnSp>
      <p:sp>
        <p:nvSpPr>
          <p:cNvPr id="203" name="Google Shape;203;p29"/>
          <p:cNvSpPr txBox="1"/>
          <p:nvPr/>
        </p:nvSpPr>
        <p:spPr>
          <a:xfrm>
            <a:off x="7038023" y="4175150"/>
            <a:ext cx="274320" cy="12344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0" i="0">
                <a:solidFill>
                  <a:srgbClr val="5F5F5F"/>
                </a:solidFill>
                <a:latin typeface="Calibri"/>
                <a:ea typeface="Calibri"/>
                <a:cs typeface="Calibri"/>
                <a:sym typeface="Calibri"/>
              </a:rPr>
              <a:t>4</a:t>
            </a:r>
            <a:endParaRPr sz="1100"/>
          </a:p>
        </p:txBody>
      </p:sp>
      <p:cxnSp>
        <p:nvCxnSpPr>
          <p:cNvPr id="204" name="Google Shape;204;p29"/>
          <p:cNvCxnSpPr/>
          <p:nvPr/>
        </p:nvCxnSpPr>
        <p:spPr>
          <a:xfrm>
            <a:off x="7543800" y="1207008"/>
            <a:ext cx="0" cy="2954426"/>
          </a:xfrm>
          <a:prstGeom prst="straightConnector1">
            <a:avLst/>
          </a:prstGeom>
          <a:noFill/>
          <a:ln w="9525" cap="flat" cmpd="sng">
            <a:solidFill>
              <a:srgbClr val="E6E6E2"/>
            </a:solidFill>
            <a:prstDash val="solid"/>
            <a:round/>
            <a:headEnd type="none" w="sm" len="sm"/>
            <a:tailEnd type="none" w="sm" len="sm"/>
          </a:ln>
        </p:spPr>
      </p:cxnSp>
      <p:sp>
        <p:nvSpPr>
          <p:cNvPr id="205" name="Google Shape;205;p29"/>
          <p:cNvSpPr txBox="1"/>
          <p:nvPr/>
        </p:nvSpPr>
        <p:spPr>
          <a:xfrm>
            <a:off x="7406640" y="4175150"/>
            <a:ext cx="274320" cy="12344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600" b="0" i="0">
                <a:solidFill>
                  <a:srgbClr val="5F5F5F"/>
                </a:solidFill>
                <a:latin typeface="Calibri"/>
                <a:ea typeface="Calibri"/>
                <a:cs typeface="Calibri"/>
                <a:sym typeface="Calibri"/>
              </a:rPr>
              <a:t>5</a:t>
            </a:r>
            <a:endParaRPr sz="1100"/>
          </a:p>
        </p:txBody>
      </p:sp>
      <p:sp>
        <p:nvSpPr>
          <p:cNvPr id="206" name="Google Shape;206;p29"/>
          <p:cNvSpPr/>
          <p:nvPr/>
        </p:nvSpPr>
        <p:spPr>
          <a:xfrm>
            <a:off x="363473" y="1278331"/>
            <a:ext cx="68580" cy="68580"/>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7" name="Google Shape;207;p29"/>
          <p:cNvSpPr txBox="1"/>
          <p:nvPr/>
        </p:nvSpPr>
        <p:spPr>
          <a:xfrm>
            <a:off x="493776" y="1220724"/>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bulk transcriptomics</a:t>
            </a:r>
            <a:r>
              <a:rPr lang="en" sz="600" b="0" i="1">
                <a:solidFill>
                  <a:srgbClr val="5F5F5F"/>
                </a:solidFill>
                <a:latin typeface="Calibri"/>
                <a:ea typeface="Calibri"/>
                <a:cs typeface="Calibri"/>
                <a:sym typeface="Calibri"/>
              </a:rPr>
              <a:t>  Illumina RNA-seq</a:t>
            </a:r>
            <a:endParaRPr sz="1100"/>
          </a:p>
        </p:txBody>
      </p:sp>
      <p:sp>
        <p:nvSpPr>
          <p:cNvPr id="208" name="Google Shape;208;p29"/>
          <p:cNvSpPr/>
          <p:nvPr/>
        </p:nvSpPr>
        <p:spPr>
          <a:xfrm>
            <a:off x="3351848" y="1269758"/>
            <a:ext cx="85725" cy="85725"/>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9" name="Google Shape;209;p29"/>
          <p:cNvSpPr/>
          <p:nvPr/>
        </p:nvSpPr>
        <p:spPr>
          <a:xfrm>
            <a:off x="3871721" y="1275282"/>
            <a:ext cx="74677" cy="74677"/>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0" name="Google Shape;210;p29"/>
          <p:cNvSpPr/>
          <p:nvPr/>
        </p:nvSpPr>
        <p:spPr>
          <a:xfrm>
            <a:off x="4386071" y="1275282"/>
            <a:ext cx="74677" cy="74677"/>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1" name="Google Shape;211;p29"/>
          <p:cNvSpPr/>
          <p:nvPr/>
        </p:nvSpPr>
        <p:spPr>
          <a:xfrm>
            <a:off x="4894898" y="1269758"/>
            <a:ext cx="85725" cy="85725"/>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2" name="Google Shape;212;p29"/>
          <p:cNvSpPr/>
          <p:nvPr/>
        </p:nvSpPr>
        <p:spPr>
          <a:xfrm>
            <a:off x="5409248" y="1269758"/>
            <a:ext cx="85725" cy="85725"/>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3" name="Google Shape;213;p29"/>
          <p:cNvSpPr/>
          <p:nvPr/>
        </p:nvSpPr>
        <p:spPr>
          <a:xfrm>
            <a:off x="7499223" y="1268044"/>
            <a:ext cx="89154" cy="89154"/>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4" name="Google Shape;214;p29"/>
          <p:cNvSpPr/>
          <p:nvPr/>
        </p:nvSpPr>
        <p:spPr>
          <a:xfrm>
            <a:off x="7499223" y="1268044"/>
            <a:ext cx="89154" cy="89154"/>
          </a:xfrm>
          <a:prstGeom prst="ellipse">
            <a:avLst/>
          </a:prstGeom>
          <a:solidFill>
            <a:srgbClr val="FFFFFF"/>
          </a:solidFill>
          <a:ln w="19050" cap="flat" cmpd="sng">
            <a:solidFill>
              <a:srgbClr val="B5462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5" name="Google Shape;215;p29"/>
          <p:cNvSpPr/>
          <p:nvPr/>
        </p:nvSpPr>
        <p:spPr>
          <a:xfrm>
            <a:off x="7852410" y="1278331"/>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6" name="Google Shape;216;p29"/>
          <p:cNvSpPr/>
          <p:nvPr/>
        </p:nvSpPr>
        <p:spPr>
          <a:xfrm>
            <a:off x="7852410" y="1278331"/>
            <a:ext cx="651510" cy="68580"/>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7" name="Google Shape;217;p29"/>
          <p:cNvSpPr txBox="1"/>
          <p:nvPr/>
        </p:nvSpPr>
        <p:spPr>
          <a:xfrm>
            <a:off x="8572500" y="1220724"/>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19</a:t>
            </a:r>
            <a:endParaRPr sz="1100"/>
          </a:p>
        </p:txBody>
      </p:sp>
      <p:cxnSp>
        <p:nvCxnSpPr>
          <p:cNvPr id="218" name="Google Shape;218;p29"/>
          <p:cNvCxnSpPr/>
          <p:nvPr/>
        </p:nvCxnSpPr>
        <p:spPr>
          <a:xfrm>
            <a:off x="342900" y="1404518"/>
            <a:ext cx="8503920" cy="0"/>
          </a:xfrm>
          <a:prstGeom prst="straightConnector1">
            <a:avLst/>
          </a:prstGeom>
          <a:noFill/>
          <a:ln w="9525" cap="flat" cmpd="sng">
            <a:solidFill>
              <a:srgbClr val="E6E6E2"/>
            </a:solidFill>
            <a:prstDash val="solid"/>
            <a:round/>
            <a:headEnd type="none" w="sm" len="sm"/>
            <a:tailEnd type="none" w="sm" len="sm"/>
          </a:ln>
        </p:spPr>
      </p:cxnSp>
      <p:sp>
        <p:nvSpPr>
          <p:cNvPr id="219" name="Google Shape;219;p29"/>
          <p:cNvSpPr/>
          <p:nvPr/>
        </p:nvSpPr>
        <p:spPr>
          <a:xfrm>
            <a:off x="363473" y="1462125"/>
            <a:ext cx="68580" cy="68580"/>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0" name="Google Shape;220;p29"/>
          <p:cNvSpPr txBox="1"/>
          <p:nvPr/>
        </p:nvSpPr>
        <p:spPr>
          <a:xfrm>
            <a:off x="493776" y="1404518"/>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single-cell transcriptomics</a:t>
            </a:r>
            <a:r>
              <a:rPr lang="en" sz="600" b="0" i="1">
                <a:solidFill>
                  <a:srgbClr val="5F5F5F"/>
                </a:solidFill>
                <a:latin typeface="Calibri"/>
                <a:ea typeface="Calibri"/>
                <a:cs typeface="Calibri"/>
                <a:sym typeface="Calibri"/>
              </a:rPr>
              <a:t>  10x Chromium · Parse</a:t>
            </a:r>
            <a:endParaRPr sz="1100"/>
          </a:p>
        </p:txBody>
      </p:sp>
      <p:sp>
        <p:nvSpPr>
          <p:cNvPr id="221" name="Google Shape;221;p29"/>
          <p:cNvSpPr/>
          <p:nvPr/>
        </p:nvSpPr>
        <p:spPr>
          <a:xfrm>
            <a:off x="3332988" y="1434693"/>
            <a:ext cx="123444" cy="123444"/>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2" name="Google Shape;222;p29"/>
          <p:cNvSpPr/>
          <p:nvPr/>
        </p:nvSpPr>
        <p:spPr>
          <a:xfrm>
            <a:off x="3898773" y="1486128"/>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3" name="Google Shape;223;p29"/>
          <p:cNvSpPr/>
          <p:nvPr/>
        </p:nvSpPr>
        <p:spPr>
          <a:xfrm>
            <a:off x="4361688" y="1434693"/>
            <a:ext cx="123444" cy="123444"/>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4" name="Google Shape;224;p29"/>
          <p:cNvSpPr/>
          <p:nvPr/>
        </p:nvSpPr>
        <p:spPr>
          <a:xfrm>
            <a:off x="4876038" y="1434693"/>
            <a:ext cx="123444" cy="123444"/>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5" name="Google Shape;225;p29"/>
          <p:cNvSpPr/>
          <p:nvPr/>
        </p:nvSpPr>
        <p:spPr>
          <a:xfrm>
            <a:off x="5390388" y="1434693"/>
            <a:ext cx="123444" cy="123444"/>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6" name="Google Shape;226;p29"/>
          <p:cNvSpPr/>
          <p:nvPr/>
        </p:nvSpPr>
        <p:spPr>
          <a:xfrm>
            <a:off x="7499223" y="1451838"/>
            <a:ext cx="89154" cy="89154"/>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7" name="Google Shape;227;p29"/>
          <p:cNvSpPr/>
          <p:nvPr/>
        </p:nvSpPr>
        <p:spPr>
          <a:xfrm>
            <a:off x="7499223" y="1451838"/>
            <a:ext cx="89154" cy="89154"/>
          </a:xfrm>
          <a:prstGeom prst="ellipse">
            <a:avLst/>
          </a:prstGeom>
          <a:solidFill>
            <a:srgbClr val="FFFFFF"/>
          </a:solidFill>
          <a:ln w="19050" cap="flat" cmpd="sng">
            <a:solidFill>
              <a:srgbClr val="B5462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8" name="Google Shape;228;p29"/>
          <p:cNvSpPr/>
          <p:nvPr/>
        </p:nvSpPr>
        <p:spPr>
          <a:xfrm>
            <a:off x="7852410" y="1462125"/>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9" name="Google Shape;229;p29"/>
          <p:cNvSpPr/>
          <p:nvPr/>
        </p:nvSpPr>
        <p:spPr>
          <a:xfrm>
            <a:off x="7852410" y="1462125"/>
            <a:ext cx="617220" cy="68580"/>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0" name="Google Shape;230;p29"/>
          <p:cNvSpPr txBox="1"/>
          <p:nvPr/>
        </p:nvSpPr>
        <p:spPr>
          <a:xfrm>
            <a:off x="8572500" y="1404518"/>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18</a:t>
            </a:r>
            <a:endParaRPr sz="1100"/>
          </a:p>
        </p:txBody>
      </p:sp>
      <p:cxnSp>
        <p:nvCxnSpPr>
          <p:cNvPr id="231" name="Google Shape;231;p29"/>
          <p:cNvCxnSpPr/>
          <p:nvPr/>
        </p:nvCxnSpPr>
        <p:spPr>
          <a:xfrm>
            <a:off x="342900" y="1588313"/>
            <a:ext cx="8503920" cy="0"/>
          </a:xfrm>
          <a:prstGeom prst="straightConnector1">
            <a:avLst/>
          </a:prstGeom>
          <a:noFill/>
          <a:ln w="9525" cap="flat" cmpd="sng">
            <a:solidFill>
              <a:srgbClr val="E6E6E2"/>
            </a:solidFill>
            <a:prstDash val="solid"/>
            <a:round/>
            <a:headEnd type="none" w="sm" len="sm"/>
            <a:tailEnd type="none" w="sm" len="sm"/>
          </a:ln>
        </p:spPr>
      </p:cxnSp>
      <p:sp>
        <p:nvSpPr>
          <p:cNvPr id="232" name="Google Shape;232;p29"/>
          <p:cNvSpPr/>
          <p:nvPr/>
        </p:nvSpPr>
        <p:spPr>
          <a:xfrm>
            <a:off x="363473" y="1645920"/>
            <a:ext cx="68580" cy="68580"/>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3" name="Google Shape;233;p29"/>
          <p:cNvSpPr txBox="1"/>
          <p:nvPr/>
        </p:nvSpPr>
        <p:spPr>
          <a:xfrm>
            <a:off x="493776" y="1588312"/>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5E5486"/>
                </a:solidFill>
                <a:latin typeface="Calibri"/>
                <a:ea typeface="Calibri"/>
                <a:cs typeface="Calibri"/>
                <a:sym typeface="Calibri"/>
              </a:rPr>
              <a:t>MS proteomics</a:t>
            </a:r>
            <a:r>
              <a:rPr lang="en" sz="600" b="0" i="1">
                <a:solidFill>
                  <a:srgbClr val="5F5F5F"/>
                </a:solidFill>
                <a:latin typeface="Calibri"/>
                <a:ea typeface="Calibri"/>
                <a:cs typeface="Calibri"/>
                <a:sym typeface="Calibri"/>
              </a:rPr>
              <a:t>  Seer★ · Biognosys★ · DIA · TMT</a:t>
            </a:r>
            <a:endParaRPr sz="1100"/>
          </a:p>
        </p:txBody>
      </p:sp>
      <p:sp>
        <p:nvSpPr>
          <p:cNvPr id="234" name="Google Shape;234;p29"/>
          <p:cNvSpPr/>
          <p:nvPr/>
        </p:nvSpPr>
        <p:spPr>
          <a:xfrm>
            <a:off x="3344035" y="1629536"/>
            <a:ext cx="101348" cy="101348"/>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5" name="Google Shape;235;p29"/>
          <p:cNvSpPr/>
          <p:nvPr/>
        </p:nvSpPr>
        <p:spPr>
          <a:xfrm>
            <a:off x="3866198" y="1637347"/>
            <a:ext cx="85725" cy="85725"/>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6" name="Google Shape;236;p29"/>
          <p:cNvSpPr/>
          <p:nvPr/>
        </p:nvSpPr>
        <p:spPr>
          <a:xfrm>
            <a:off x="4376309" y="1633109"/>
            <a:ext cx="94201" cy="94201"/>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7" name="Google Shape;237;p29"/>
          <p:cNvSpPr/>
          <p:nvPr/>
        </p:nvSpPr>
        <p:spPr>
          <a:xfrm>
            <a:off x="4890659" y="1633109"/>
            <a:ext cx="94201" cy="94201"/>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8" name="Google Shape;238;p29"/>
          <p:cNvSpPr/>
          <p:nvPr/>
        </p:nvSpPr>
        <p:spPr>
          <a:xfrm>
            <a:off x="5401436" y="1629536"/>
            <a:ext cx="101348" cy="101348"/>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9" name="Google Shape;239;p29"/>
          <p:cNvSpPr/>
          <p:nvPr/>
        </p:nvSpPr>
        <p:spPr>
          <a:xfrm>
            <a:off x="6806565" y="1635633"/>
            <a:ext cx="737234"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240" name="Google Shape;240;p29"/>
          <p:cNvCxnSpPr/>
          <p:nvPr/>
        </p:nvCxnSpPr>
        <p:spPr>
          <a:xfrm>
            <a:off x="7175183" y="1680209"/>
            <a:ext cx="368618" cy="0"/>
          </a:xfrm>
          <a:prstGeom prst="straightConnector1">
            <a:avLst/>
          </a:prstGeom>
          <a:noFill/>
          <a:ln w="25400" cap="flat" cmpd="sng">
            <a:solidFill>
              <a:srgbClr val="5E5486"/>
            </a:solidFill>
            <a:prstDash val="solid"/>
            <a:round/>
            <a:headEnd type="none" w="sm" len="sm"/>
            <a:tailEnd type="none" w="sm" len="sm"/>
          </a:ln>
        </p:spPr>
      </p:cxnSp>
      <p:sp>
        <p:nvSpPr>
          <p:cNvPr id="241" name="Google Shape;241;p29"/>
          <p:cNvSpPr/>
          <p:nvPr/>
        </p:nvSpPr>
        <p:spPr>
          <a:xfrm>
            <a:off x="7499223" y="1635633"/>
            <a:ext cx="89154" cy="89154"/>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42" name="Google Shape;242;p29"/>
          <p:cNvSpPr/>
          <p:nvPr/>
        </p:nvSpPr>
        <p:spPr>
          <a:xfrm>
            <a:off x="7130606" y="1635633"/>
            <a:ext cx="89154" cy="89154"/>
          </a:xfrm>
          <a:prstGeom prst="ellipse">
            <a:avLst/>
          </a:prstGeom>
          <a:solidFill>
            <a:srgbClr val="FFFFFF"/>
          </a:solidFill>
          <a:ln w="19050" cap="flat" cmpd="sng">
            <a:solidFill>
              <a:srgbClr val="5E548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43" name="Google Shape;243;p29"/>
          <p:cNvSpPr/>
          <p:nvPr/>
        </p:nvSpPr>
        <p:spPr>
          <a:xfrm>
            <a:off x="7852410" y="1645920"/>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44" name="Google Shape;244;p29"/>
          <p:cNvSpPr/>
          <p:nvPr/>
        </p:nvSpPr>
        <p:spPr>
          <a:xfrm>
            <a:off x="7852410" y="1645920"/>
            <a:ext cx="377190" cy="68580"/>
          </a:xfrm>
          <a:prstGeom prst="rect">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45" name="Google Shape;245;p29"/>
          <p:cNvSpPr txBox="1"/>
          <p:nvPr/>
        </p:nvSpPr>
        <p:spPr>
          <a:xfrm>
            <a:off x="8572500" y="1588312"/>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11</a:t>
            </a:r>
            <a:endParaRPr sz="1100"/>
          </a:p>
        </p:txBody>
      </p:sp>
      <p:cxnSp>
        <p:nvCxnSpPr>
          <p:cNvPr id="246" name="Google Shape;246;p29"/>
          <p:cNvCxnSpPr/>
          <p:nvPr/>
        </p:nvCxnSpPr>
        <p:spPr>
          <a:xfrm>
            <a:off x="342900" y="1772107"/>
            <a:ext cx="8503920" cy="0"/>
          </a:xfrm>
          <a:prstGeom prst="straightConnector1">
            <a:avLst/>
          </a:prstGeom>
          <a:noFill/>
          <a:ln w="9525" cap="flat" cmpd="sng">
            <a:solidFill>
              <a:srgbClr val="E6E6E2"/>
            </a:solidFill>
            <a:prstDash val="solid"/>
            <a:round/>
            <a:headEnd type="none" w="sm" len="sm"/>
            <a:tailEnd type="none" w="sm" len="sm"/>
          </a:ln>
        </p:spPr>
      </p:cxnSp>
      <p:sp>
        <p:nvSpPr>
          <p:cNvPr id="247" name="Google Shape;247;p29"/>
          <p:cNvSpPr/>
          <p:nvPr/>
        </p:nvSpPr>
        <p:spPr>
          <a:xfrm>
            <a:off x="363473" y="1829714"/>
            <a:ext cx="68580" cy="68580"/>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48" name="Google Shape;248;p29"/>
          <p:cNvSpPr txBox="1"/>
          <p:nvPr/>
        </p:nvSpPr>
        <p:spPr>
          <a:xfrm>
            <a:off x="493776" y="1772107"/>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metabolomics</a:t>
            </a:r>
            <a:r>
              <a:rPr lang="en" sz="600" b="0" i="1">
                <a:solidFill>
                  <a:srgbClr val="5F5F5F"/>
                </a:solidFill>
                <a:latin typeface="Calibri"/>
                <a:ea typeface="Calibri"/>
                <a:cs typeface="Calibri"/>
                <a:sym typeface="Calibri"/>
              </a:rPr>
              <a:t>  Metabolon · Nightingale</a:t>
            </a:r>
            <a:endParaRPr sz="1100"/>
          </a:p>
        </p:txBody>
      </p:sp>
      <p:sp>
        <p:nvSpPr>
          <p:cNvPr id="249" name="Google Shape;249;p29"/>
          <p:cNvSpPr/>
          <p:nvPr/>
        </p:nvSpPr>
        <p:spPr>
          <a:xfrm>
            <a:off x="3347609" y="1816903"/>
            <a:ext cx="94201" cy="94201"/>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0" name="Google Shape;250;p29"/>
          <p:cNvSpPr/>
          <p:nvPr/>
        </p:nvSpPr>
        <p:spPr>
          <a:xfrm>
            <a:off x="3898773" y="1853717"/>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1" name="Google Shape;251;p29"/>
          <p:cNvSpPr/>
          <p:nvPr/>
        </p:nvSpPr>
        <p:spPr>
          <a:xfrm>
            <a:off x="4376309" y="1816903"/>
            <a:ext cx="94201" cy="94201"/>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2" name="Google Shape;252;p29"/>
          <p:cNvSpPr/>
          <p:nvPr/>
        </p:nvSpPr>
        <p:spPr>
          <a:xfrm>
            <a:off x="4887086" y="1813330"/>
            <a:ext cx="101348" cy="101348"/>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3" name="Google Shape;253;p29"/>
          <p:cNvSpPr/>
          <p:nvPr/>
        </p:nvSpPr>
        <p:spPr>
          <a:xfrm>
            <a:off x="5401436" y="1813330"/>
            <a:ext cx="101348" cy="101348"/>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4" name="Google Shape;254;p29"/>
          <p:cNvSpPr/>
          <p:nvPr/>
        </p:nvSpPr>
        <p:spPr>
          <a:xfrm>
            <a:off x="7175183" y="1819427"/>
            <a:ext cx="368617"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5" name="Google Shape;255;p29"/>
          <p:cNvSpPr/>
          <p:nvPr/>
        </p:nvSpPr>
        <p:spPr>
          <a:xfrm>
            <a:off x="7130606" y="1819427"/>
            <a:ext cx="89154" cy="89154"/>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6" name="Google Shape;256;p29"/>
          <p:cNvSpPr/>
          <p:nvPr/>
        </p:nvSpPr>
        <p:spPr>
          <a:xfrm>
            <a:off x="7130606" y="1819427"/>
            <a:ext cx="89154" cy="89154"/>
          </a:xfrm>
          <a:prstGeom prst="ellipse">
            <a:avLst/>
          </a:prstGeom>
          <a:solidFill>
            <a:srgbClr val="FFFFFF"/>
          </a:solidFill>
          <a:ln w="19050" cap="flat" cmpd="sng">
            <a:solidFill>
              <a:srgbClr val="D98A2B"/>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7" name="Google Shape;257;p29"/>
          <p:cNvSpPr/>
          <p:nvPr/>
        </p:nvSpPr>
        <p:spPr>
          <a:xfrm>
            <a:off x="7852410" y="1829714"/>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8" name="Google Shape;258;p29"/>
          <p:cNvSpPr/>
          <p:nvPr/>
        </p:nvSpPr>
        <p:spPr>
          <a:xfrm>
            <a:off x="7852410" y="1829714"/>
            <a:ext cx="377190" cy="68580"/>
          </a:xfrm>
          <a:prstGeom prst="rect">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9" name="Google Shape;259;p29"/>
          <p:cNvSpPr txBox="1"/>
          <p:nvPr/>
        </p:nvSpPr>
        <p:spPr>
          <a:xfrm>
            <a:off x="8572500" y="1772107"/>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11</a:t>
            </a:r>
            <a:endParaRPr sz="1100"/>
          </a:p>
        </p:txBody>
      </p:sp>
      <p:cxnSp>
        <p:nvCxnSpPr>
          <p:cNvPr id="260" name="Google Shape;260;p29"/>
          <p:cNvCxnSpPr/>
          <p:nvPr/>
        </p:nvCxnSpPr>
        <p:spPr>
          <a:xfrm>
            <a:off x="342900" y="1955901"/>
            <a:ext cx="8503920" cy="0"/>
          </a:xfrm>
          <a:prstGeom prst="straightConnector1">
            <a:avLst/>
          </a:prstGeom>
          <a:noFill/>
          <a:ln w="9525" cap="flat" cmpd="sng">
            <a:solidFill>
              <a:srgbClr val="E6E6E2"/>
            </a:solidFill>
            <a:prstDash val="solid"/>
            <a:round/>
            <a:headEnd type="none" w="sm" len="sm"/>
            <a:tailEnd type="none" w="sm" len="sm"/>
          </a:ln>
        </p:spPr>
      </p:cxnSp>
      <p:sp>
        <p:nvSpPr>
          <p:cNvPr id="261" name="Google Shape;261;p29"/>
          <p:cNvSpPr/>
          <p:nvPr/>
        </p:nvSpPr>
        <p:spPr>
          <a:xfrm>
            <a:off x="363473" y="2013509"/>
            <a:ext cx="68580" cy="68580"/>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2" name="Google Shape;262;p29"/>
          <p:cNvSpPr txBox="1"/>
          <p:nvPr/>
        </p:nvSpPr>
        <p:spPr>
          <a:xfrm>
            <a:off x="493776" y="1955901"/>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WGS/WES genomics</a:t>
            </a:r>
            <a:r>
              <a:rPr lang="en" sz="600" b="0" i="1">
                <a:solidFill>
                  <a:srgbClr val="5F5F5F"/>
                </a:solidFill>
                <a:latin typeface="Calibri"/>
                <a:ea typeface="Calibri"/>
                <a:cs typeface="Calibri"/>
                <a:sym typeface="Calibri"/>
              </a:rPr>
              <a:t>  Illumina NovaSeq X</a:t>
            </a:r>
            <a:endParaRPr sz="1100"/>
          </a:p>
        </p:txBody>
      </p:sp>
      <p:sp>
        <p:nvSpPr>
          <p:cNvPr id="263" name="Google Shape;263;p29"/>
          <p:cNvSpPr/>
          <p:nvPr/>
        </p:nvSpPr>
        <p:spPr>
          <a:xfrm>
            <a:off x="3351848" y="2004936"/>
            <a:ext cx="85725" cy="85725"/>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4" name="Google Shape;264;p29"/>
          <p:cNvSpPr/>
          <p:nvPr/>
        </p:nvSpPr>
        <p:spPr>
          <a:xfrm>
            <a:off x="3898773" y="2037512"/>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5" name="Google Shape;265;p29"/>
          <p:cNvSpPr/>
          <p:nvPr/>
        </p:nvSpPr>
        <p:spPr>
          <a:xfrm>
            <a:off x="4386071" y="2010460"/>
            <a:ext cx="74677" cy="74677"/>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6" name="Google Shape;266;p29"/>
          <p:cNvSpPr/>
          <p:nvPr/>
        </p:nvSpPr>
        <p:spPr>
          <a:xfrm>
            <a:off x="4890659" y="2000697"/>
            <a:ext cx="94201" cy="94201"/>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7" name="Google Shape;267;p29"/>
          <p:cNvSpPr/>
          <p:nvPr/>
        </p:nvSpPr>
        <p:spPr>
          <a:xfrm>
            <a:off x="5405009" y="2000697"/>
            <a:ext cx="94201" cy="94201"/>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8" name="Google Shape;268;p29"/>
          <p:cNvSpPr/>
          <p:nvPr/>
        </p:nvSpPr>
        <p:spPr>
          <a:xfrm>
            <a:off x="7175183" y="2003222"/>
            <a:ext cx="368617"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269" name="Google Shape;269;p29"/>
          <p:cNvCxnSpPr/>
          <p:nvPr/>
        </p:nvCxnSpPr>
        <p:spPr>
          <a:xfrm>
            <a:off x="7175183" y="2047799"/>
            <a:ext cx="368618" cy="0"/>
          </a:xfrm>
          <a:prstGeom prst="straightConnector1">
            <a:avLst/>
          </a:prstGeom>
          <a:noFill/>
          <a:ln w="25400" cap="flat" cmpd="sng">
            <a:solidFill>
              <a:srgbClr val="0E6B62"/>
            </a:solidFill>
            <a:prstDash val="solid"/>
            <a:round/>
            <a:headEnd type="none" w="sm" len="sm"/>
            <a:tailEnd type="none" w="sm" len="sm"/>
          </a:ln>
        </p:spPr>
      </p:cxnSp>
      <p:sp>
        <p:nvSpPr>
          <p:cNvPr id="270" name="Google Shape;270;p29"/>
          <p:cNvSpPr/>
          <p:nvPr/>
        </p:nvSpPr>
        <p:spPr>
          <a:xfrm>
            <a:off x="7499223" y="2003222"/>
            <a:ext cx="89154" cy="89154"/>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71" name="Google Shape;271;p29"/>
          <p:cNvSpPr/>
          <p:nvPr/>
        </p:nvSpPr>
        <p:spPr>
          <a:xfrm>
            <a:off x="7130606" y="2003222"/>
            <a:ext cx="89154" cy="89154"/>
          </a:xfrm>
          <a:prstGeom prst="ellipse">
            <a:avLst/>
          </a:prstGeom>
          <a:solidFill>
            <a:srgbClr val="FFFFFF"/>
          </a:solidFill>
          <a:ln w="19050" cap="flat" cmpd="sng">
            <a:solidFill>
              <a:srgbClr val="0E6B6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72" name="Google Shape;272;p29"/>
          <p:cNvSpPr/>
          <p:nvPr/>
        </p:nvSpPr>
        <p:spPr>
          <a:xfrm>
            <a:off x="7852410" y="2013509"/>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73" name="Google Shape;273;p29"/>
          <p:cNvSpPr/>
          <p:nvPr/>
        </p:nvSpPr>
        <p:spPr>
          <a:xfrm>
            <a:off x="7852410" y="2013509"/>
            <a:ext cx="342900" cy="6858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74" name="Google Shape;274;p29"/>
          <p:cNvSpPr txBox="1"/>
          <p:nvPr/>
        </p:nvSpPr>
        <p:spPr>
          <a:xfrm>
            <a:off x="8572500" y="1955901"/>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10</a:t>
            </a:r>
            <a:endParaRPr sz="1100"/>
          </a:p>
        </p:txBody>
      </p:sp>
      <p:cxnSp>
        <p:nvCxnSpPr>
          <p:cNvPr id="275" name="Google Shape;275;p29"/>
          <p:cNvCxnSpPr/>
          <p:nvPr/>
        </p:nvCxnSpPr>
        <p:spPr>
          <a:xfrm>
            <a:off x="342900" y="2139696"/>
            <a:ext cx="8503920" cy="0"/>
          </a:xfrm>
          <a:prstGeom prst="straightConnector1">
            <a:avLst/>
          </a:prstGeom>
          <a:noFill/>
          <a:ln w="9525" cap="flat" cmpd="sng">
            <a:solidFill>
              <a:srgbClr val="E6E6E2"/>
            </a:solidFill>
            <a:prstDash val="solid"/>
            <a:round/>
            <a:headEnd type="none" w="sm" len="sm"/>
            <a:tailEnd type="none" w="sm" len="sm"/>
          </a:ln>
        </p:spPr>
      </p:cxnSp>
      <p:sp>
        <p:nvSpPr>
          <p:cNvPr id="276" name="Google Shape;276;p29"/>
          <p:cNvSpPr/>
          <p:nvPr/>
        </p:nvSpPr>
        <p:spPr>
          <a:xfrm>
            <a:off x="363473" y="2197303"/>
            <a:ext cx="68580" cy="68580"/>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77" name="Google Shape;277;p29"/>
          <p:cNvSpPr txBox="1"/>
          <p:nvPr/>
        </p:nvSpPr>
        <p:spPr>
          <a:xfrm>
            <a:off x="493776" y="2139696"/>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DNA methylation</a:t>
            </a:r>
            <a:r>
              <a:rPr lang="en" sz="600" b="0" i="1">
                <a:solidFill>
                  <a:srgbClr val="5F5F5F"/>
                </a:solidFill>
                <a:latin typeface="Calibri"/>
                <a:ea typeface="Calibri"/>
                <a:cs typeface="Calibri"/>
                <a:sym typeface="Calibri"/>
              </a:rPr>
              <a:t>  Illumina EPIC · WGBS</a:t>
            </a:r>
            <a:endParaRPr sz="1100"/>
          </a:p>
        </p:txBody>
      </p:sp>
      <p:sp>
        <p:nvSpPr>
          <p:cNvPr id="278" name="Google Shape;278;p29"/>
          <p:cNvSpPr/>
          <p:nvPr/>
        </p:nvSpPr>
        <p:spPr>
          <a:xfrm>
            <a:off x="3347609" y="2184492"/>
            <a:ext cx="94201" cy="94201"/>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79" name="Google Shape;279;p29"/>
          <p:cNvSpPr/>
          <p:nvPr/>
        </p:nvSpPr>
        <p:spPr>
          <a:xfrm>
            <a:off x="3898773" y="2221306"/>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0" name="Google Shape;280;p29"/>
          <p:cNvSpPr/>
          <p:nvPr/>
        </p:nvSpPr>
        <p:spPr>
          <a:xfrm>
            <a:off x="4413123" y="2221306"/>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1" name="Google Shape;281;p29"/>
          <p:cNvSpPr/>
          <p:nvPr/>
        </p:nvSpPr>
        <p:spPr>
          <a:xfrm>
            <a:off x="4890659" y="2184492"/>
            <a:ext cx="94201" cy="94201"/>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2" name="Google Shape;282;p29"/>
          <p:cNvSpPr/>
          <p:nvPr/>
        </p:nvSpPr>
        <p:spPr>
          <a:xfrm>
            <a:off x="5414771" y="2194254"/>
            <a:ext cx="74677" cy="74677"/>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3" name="Google Shape;283;p29"/>
          <p:cNvSpPr/>
          <p:nvPr/>
        </p:nvSpPr>
        <p:spPr>
          <a:xfrm>
            <a:off x="6806565" y="2187016"/>
            <a:ext cx="368617"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284" name="Google Shape;284;p29"/>
          <p:cNvCxnSpPr/>
          <p:nvPr/>
        </p:nvCxnSpPr>
        <p:spPr>
          <a:xfrm>
            <a:off x="6806565" y="2231593"/>
            <a:ext cx="368618" cy="0"/>
          </a:xfrm>
          <a:prstGeom prst="straightConnector1">
            <a:avLst/>
          </a:prstGeom>
          <a:noFill/>
          <a:ln w="25400" cap="flat" cmpd="sng">
            <a:solidFill>
              <a:srgbClr val="8A7A2E"/>
            </a:solidFill>
            <a:prstDash val="solid"/>
            <a:round/>
            <a:headEnd type="none" w="sm" len="sm"/>
            <a:tailEnd type="none" w="sm" len="sm"/>
          </a:ln>
        </p:spPr>
      </p:cxnSp>
      <p:sp>
        <p:nvSpPr>
          <p:cNvPr id="285" name="Google Shape;285;p29"/>
          <p:cNvSpPr/>
          <p:nvPr/>
        </p:nvSpPr>
        <p:spPr>
          <a:xfrm>
            <a:off x="7130606" y="2187016"/>
            <a:ext cx="89154" cy="89154"/>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6" name="Google Shape;286;p29"/>
          <p:cNvSpPr/>
          <p:nvPr/>
        </p:nvSpPr>
        <p:spPr>
          <a:xfrm>
            <a:off x="6761988" y="2187016"/>
            <a:ext cx="89154" cy="89154"/>
          </a:xfrm>
          <a:prstGeom prst="ellipse">
            <a:avLst/>
          </a:prstGeom>
          <a:solidFill>
            <a:srgbClr val="FFFFFF"/>
          </a:solidFill>
          <a:ln w="19050" cap="flat" cmpd="sng">
            <a:solidFill>
              <a:srgbClr val="8A7A2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7" name="Google Shape;287;p29"/>
          <p:cNvSpPr/>
          <p:nvPr/>
        </p:nvSpPr>
        <p:spPr>
          <a:xfrm>
            <a:off x="7852410" y="2197303"/>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8" name="Google Shape;288;p29"/>
          <p:cNvSpPr/>
          <p:nvPr/>
        </p:nvSpPr>
        <p:spPr>
          <a:xfrm>
            <a:off x="7852410" y="2197303"/>
            <a:ext cx="205740" cy="68580"/>
          </a:xfrm>
          <a:prstGeom prst="rect">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9" name="Google Shape;289;p29"/>
          <p:cNvSpPr txBox="1"/>
          <p:nvPr/>
        </p:nvSpPr>
        <p:spPr>
          <a:xfrm>
            <a:off x="8572500" y="2139696"/>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6</a:t>
            </a:r>
            <a:endParaRPr sz="1100"/>
          </a:p>
        </p:txBody>
      </p:sp>
      <p:cxnSp>
        <p:nvCxnSpPr>
          <p:cNvPr id="290" name="Google Shape;290;p29"/>
          <p:cNvCxnSpPr/>
          <p:nvPr/>
        </p:nvCxnSpPr>
        <p:spPr>
          <a:xfrm>
            <a:off x="342900" y="2323490"/>
            <a:ext cx="8503920" cy="0"/>
          </a:xfrm>
          <a:prstGeom prst="straightConnector1">
            <a:avLst/>
          </a:prstGeom>
          <a:noFill/>
          <a:ln w="9525" cap="flat" cmpd="sng">
            <a:solidFill>
              <a:srgbClr val="E6E6E2"/>
            </a:solidFill>
            <a:prstDash val="solid"/>
            <a:round/>
            <a:headEnd type="none" w="sm" len="sm"/>
            <a:tailEnd type="none" w="sm" len="sm"/>
          </a:ln>
        </p:spPr>
      </p:cxnSp>
      <p:sp>
        <p:nvSpPr>
          <p:cNvPr id="291" name="Google Shape;291;p29"/>
          <p:cNvSpPr/>
          <p:nvPr/>
        </p:nvSpPr>
        <p:spPr>
          <a:xfrm>
            <a:off x="363473" y="2381097"/>
            <a:ext cx="68580" cy="68580"/>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2" name="Google Shape;292;p29"/>
          <p:cNvSpPr txBox="1"/>
          <p:nvPr/>
        </p:nvSpPr>
        <p:spPr>
          <a:xfrm>
            <a:off x="493776" y="2323490"/>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lipidomics</a:t>
            </a:r>
            <a:r>
              <a:rPr lang="en" sz="600" b="0" i="1">
                <a:solidFill>
                  <a:srgbClr val="5F5F5F"/>
                </a:solidFill>
                <a:latin typeface="Calibri"/>
                <a:ea typeface="Calibri"/>
                <a:cs typeface="Calibri"/>
                <a:sym typeface="Calibri"/>
              </a:rPr>
              <a:t>  LC-MS · Lipidyzer</a:t>
            </a:r>
            <a:endParaRPr sz="1100"/>
          </a:p>
        </p:txBody>
      </p:sp>
      <p:sp>
        <p:nvSpPr>
          <p:cNvPr id="293" name="Google Shape;293;p29"/>
          <p:cNvSpPr/>
          <p:nvPr/>
        </p:nvSpPr>
        <p:spPr>
          <a:xfrm>
            <a:off x="3357371" y="2378048"/>
            <a:ext cx="74677" cy="74677"/>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4" name="Google Shape;294;p29"/>
          <p:cNvSpPr/>
          <p:nvPr/>
        </p:nvSpPr>
        <p:spPr>
          <a:xfrm>
            <a:off x="3898773" y="2405100"/>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5" name="Google Shape;295;p29"/>
          <p:cNvSpPr/>
          <p:nvPr/>
        </p:nvSpPr>
        <p:spPr>
          <a:xfrm>
            <a:off x="4380548" y="2372525"/>
            <a:ext cx="85725" cy="85725"/>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6" name="Google Shape;296;p29"/>
          <p:cNvSpPr/>
          <p:nvPr/>
        </p:nvSpPr>
        <p:spPr>
          <a:xfrm>
            <a:off x="4894898" y="2372525"/>
            <a:ext cx="85725" cy="85725"/>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7" name="Google Shape;297;p29"/>
          <p:cNvSpPr/>
          <p:nvPr/>
        </p:nvSpPr>
        <p:spPr>
          <a:xfrm>
            <a:off x="5409248" y="2372525"/>
            <a:ext cx="85725" cy="85725"/>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8" name="Google Shape;298;p29"/>
          <p:cNvSpPr/>
          <p:nvPr/>
        </p:nvSpPr>
        <p:spPr>
          <a:xfrm>
            <a:off x="6437948" y="2370810"/>
            <a:ext cx="737235"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9" name="Google Shape;299;p29"/>
          <p:cNvSpPr/>
          <p:nvPr/>
        </p:nvSpPr>
        <p:spPr>
          <a:xfrm>
            <a:off x="6761988" y="2370810"/>
            <a:ext cx="89154" cy="89154"/>
          </a:xfrm>
          <a:prstGeom prst="ellipse">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0" name="Google Shape;300;p29"/>
          <p:cNvSpPr/>
          <p:nvPr/>
        </p:nvSpPr>
        <p:spPr>
          <a:xfrm>
            <a:off x="6761988" y="2370810"/>
            <a:ext cx="89154" cy="89154"/>
          </a:xfrm>
          <a:prstGeom prst="ellipse">
            <a:avLst/>
          </a:prstGeom>
          <a:solidFill>
            <a:srgbClr val="FFFFFF"/>
          </a:solidFill>
          <a:ln w="19050" cap="flat" cmpd="sng">
            <a:solidFill>
              <a:srgbClr val="D98A2B"/>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1" name="Google Shape;301;p29"/>
          <p:cNvSpPr/>
          <p:nvPr/>
        </p:nvSpPr>
        <p:spPr>
          <a:xfrm>
            <a:off x="7852410" y="2381097"/>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2" name="Google Shape;302;p29"/>
          <p:cNvSpPr/>
          <p:nvPr/>
        </p:nvSpPr>
        <p:spPr>
          <a:xfrm>
            <a:off x="7852410" y="2381097"/>
            <a:ext cx="205740" cy="68580"/>
          </a:xfrm>
          <a:prstGeom prst="rect">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3" name="Google Shape;303;p29"/>
          <p:cNvSpPr txBox="1"/>
          <p:nvPr/>
        </p:nvSpPr>
        <p:spPr>
          <a:xfrm>
            <a:off x="8572500" y="2323490"/>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6</a:t>
            </a:r>
            <a:endParaRPr sz="1100"/>
          </a:p>
        </p:txBody>
      </p:sp>
      <p:cxnSp>
        <p:nvCxnSpPr>
          <p:cNvPr id="304" name="Google Shape;304;p29"/>
          <p:cNvCxnSpPr/>
          <p:nvPr/>
        </p:nvCxnSpPr>
        <p:spPr>
          <a:xfrm>
            <a:off x="342900" y="2507285"/>
            <a:ext cx="8503920" cy="0"/>
          </a:xfrm>
          <a:prstGeom prst="straightConnector1">
            <a:avLst/>
          </a:prstGeom>
          <a:noFill/>
          <a:ln w="9525" cap="flat" cmpd="sng">
            <a:solidFill>
              <a:srgbClr val="E6E6E2"/>
            </a:solidFill>
            <a:prstDash val="solid"/>
            <a:round/>
            <a:headEnd type="none" w="sm" len="sm"/>
            <a:tailEnd type="none" w="sm" len="sm"/>
          </a:ln>
        </p:spPr>
      </p:cxnSp>
      <p:sp>
        <p:nvSpPr>
          <p:cNvPr id="305" name="Google Shape;305;p29"/>
          <p:cNvSpPr/>
          <p:nvPr/>
        </p:nvSpPr>
        <p:spPr>
          <a:xfrm>
            <a:off x="363473" y="2564892"/>
            <a:ext cx="68580" cy="68580"/>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6" name="Google Shape;306;p29"/>
          <p:cNvSpPr txBox="1"/>
          <p:nvPr/>
        </p:nvSpPr>
        <p:spPr>
          <a:xfrm>
            <a:off x="493776" y="2507285"/>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5E5486"/>
                </a:solidFill>
                <a:latin typeface="Calibri"/>
                <a:ea typeface="Calibri"/>
                <a:cs typeface="Calibri"/>
                <a:sym typeface="Calibri"/>
              </a:rPr>
              <a:t>affinity proteomics</a:t>
            </a:r>
            <a:r>
              <a:rPr lang="en" sz="600" b="0" i="1">
                <a:solidFill>
                  <a:srgbClr val="5F5F5F"/>
                </a:solidFill>
                <a:latin typeface="Calibri"/>
                <a:ea typeface="Calibri"/>
                <a:cs typeface="Calibri"/>
                <a:sym typeface="Calibri"/>
              </a:rPr>
              <a:t>  Olink★ SomaSeq★ NULISA★ Nomic★</a:t>
            </a:r>
            <a:endParaRPr sz="1100"/>
          </a:p>
        </p:txBody>
      </p:sp>
      <p:sp>
        <p:nvSpPr>
          <p:cNvPr id="307" name="Google Shape;307;p29"/>
          <p:cNvSpPr/>
          <p:nvPr/>
        </p:nvSpPr>
        <p:spPr>
          <a:xfrm>
            <a:off x="3351848" y="2556320"/>
            <a:ext cx="85725" cy="85725"/>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8" name="Google Shape;308;p29"/>
          <p:cNvSpPr/>
          <p:nvPr/>
        </p:nvSpPr>
        <p:spPr>
          <a:xfrm>
            <a:off x="3871721" y="2561843"/>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9" name="Google Shape;309;p29"/>
          <p:cNvSpPr/>
          <p:nvPr/>
        </p:nvSpPr>
        <p:spPr>
          <a:xfrm>
            <a:off x="4386071" y="2561843"/>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0" name="Google Shape;310;p29"/>
          <p:cNvSpPr/>
          <p:nvPr/>
        </p:nvSpPr>
        <p:spPr>
          <a:xfrm>
            <a:off x="4883937" y="2545359"/>
            <a:ext cx="107644" cy="107644"/>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1" name="Google Shape;311;p29"/>
          <p:cNvSpPr/>
          <p:nvPr/>
        </p:nvSpPr>
        <p:spPr>
          <a:xfrm>
            <a:off x="5398287" y="2545359"/>
            <a:ext cx="107644" cy="107644"/>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2" name="Google Shape;312;p29"/>
          <p:cNvSpPr/>
          <p:nvPr/>
        </p:nvSpPr>
        <p:spPr>
          <a:xfrm>
            <a:off x="6806565" y="2554605"/>
            <a:ext cx="368617"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313" name="Google Shape;313;p29"/>
          <p:cNvCxnSpPr/>
          <p:nvPr/>
        </p:nvCxnSpPr>
        <p:spPr>
          <a:xfrm>
            <a:off x="6806565" y="2599182"/>
            <a:ext cx="368618" cy="0"/>
          </a:xfrm>
          <a:prstGeom prst="straightConnector1">
            <a:avLst/>
          </a:prstGeom>
          <a:noFill/>
          <a:ln w="25400" cap="flat" cmpd="sng">
            <a:solidFill>
              <a:srgbClr val="5E5486"/>
            </a:solidFill>
            <a:prstDash val="solid"/>
            <a:round/>
            <a:headEnd type="none" w="sm" len="sm"/>
            <a:tailEnd type="none" w="sm" len="sm"/>
          </a:ln>
        </p:spPr>
      </p:cxnSp>
      <p:sp>
        <p:nvSpPr>
          <p:cNvPr id="314" name="Google Shape;314;p29"/>
          <p:cNvSpPr/>
          <p:nvPr/>
        </p:nvSpPr>
        <p:spPr>
          <a:xfrm>
            <a:off x="7130606" y="2554605"/>
            <a:ext cx="89154" cy="89154"/>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5" name="Google Shape;315;p29"/>
          <p:cNvSpPr/>
          <p:nvPr/>
        </p:nvSpPr>
        <p:spPr>
          <a:xfrm>
            <a:off x="6761988" y="2554605"/>
            <a:ext cx="89154" cy="89154"/>
          </a:xfrm>
          <a:prstGeom prst="ellipse">
            <a:avLst/>
          </a:prstGeom>
          <a:solidFill>
            <a:srgbClr val="FFFFFF"/>
          </a:solidFill>
          <a:ln w="19050" cap="flat" cmpd="sng">
            <a:solidFill>
              <a:srgbClr val="5E548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6" name="Google Shape;316;p29"/>
          <p:cNvSpPr/>
          <p:nvPr/>
        </p:nvSpPr>
        <p:spPr>
          <a:xfrm>
            <a:off x="7852410" y="2564892"/>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7" name="Google Shape;317;p29"/>
          <p:cNvSpPr/>
          <p:nvPr/>
        </p:nvSpPr>
        <p:spPr>
          <a:xfrm>
            <a:off x="7852410" y="2564892"/>
            <a:ext cx="171450" cy="68580"/>
          </a:xfrm>
          <a:prstGeom prst="rect">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8" name="Google Shape;318;p29"/>
          <p:cNvSpPr txBox="1"/>
          <p:nvPr/>
        </p:nvSpPr>
        <p:spPr>
          <a:xfrm>
            <a:off x="8572500" y="2507285"/>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5</a:t>
            </a:r>
            <a:endParaRPr sz="1100"/>
          </a:p>
        </p:txBody>
      </p:sp>
      <p:cxnSp>
        <p:nvCxnSpPr>
          <p:cNvPr id="319" name="Google Shape;319;p29"/>
          <p:cNvCxnSpPr/>
          <p:nvPr/>
        </p:nvCxnSpPr>
        <p:spPr>
          <a:xfrm>
            <a:off x="342900" y="2691079"/>
            <a:ext cx="8503920" cy="0"/>
          </a:xfrm>
          <a:prstGeom prst="straightConnector1">
            <a:avLst/>
          </a:prstGeom>
          <a:noFill/>
          <a:ln w="9525" cap="flat" cmpd="sng">
            <a:solidFill>
              <a:srgbClr val="E6E6E2"/>
            </a:solidFill>
            <a:prstDash val="solid"/>
            <a:round/>
            <a:headEnd type="none" w="sm" len="sm"/>
            <a:tailEnd type="none" w="sm" len="sm"/>
          </a:ln>
        </p:spPr>
      </p:cxnSp>
      <p:sp>
        <p:nvSpPr>
          <p:cNvPr id="320" name="Google Shape;320;p29"/>
          <p:cNvSpPr/>
          <p:nvPr/>
        </p:nvSpPr>
        <p:spPr>
          <a:xfrm>
            <a:off x="363473" y="2748686"/>
            <a:ext cx="68580" cy="68580"/>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1" name="Google Shape;321;p29"/>
          <p:cNvSpPr txBox="1"/>
          <p:nvPr/>
        </p:nvSpPr>
        <p:spPr>
          <a:xfrm>
            <a:off x="493776" y="2691079"/>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spatial transcriptomics</a:t>
            </a:r>
            <a:r>
              <a:rPr lang="en" sz="600" b="0" i="1">
                <a:solidFill>
                  <a:srgbClr val="5F5F5F"/>
                </a:solidFill>
                <a:latin typeface="Calibri"/>
                <a:ea typeface="Calibri"/>
                <a:cs typeface="Calibri"/>
                <a:sym typeface="Calibri"/>
              </a:rPr>
              <a:t>  Xenium · Visium · CosMx</a:t>
            </a:r>
            <a:endParaRPr sz="1100"/>
          </a:p>
        </p:txBody>
      </p:sp>
      <p:sp>
        <p:nvSpPr>
          <p:cNvPr id="322" name="Google Shape;322;p29"/>
          <p:cNvSpPr/>
          <p:nvPr/>
        </p:nvSpPr>
        <p:spPr>
          <a:xfrm>
            <a:off x="3338041" y="2726308"/>
            <a:ext cx="113337" cy="113337"/>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3" name="Google Shape;323;p29"/>
          <p:cNvSpPr/>
          <p:nvPr/>
        </p:nvSpPr>
        <p:spPr>
          <a:xfrm>
            <a:off x="3898773" y="2772689"/>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4" name="Google Shape;324;p29"/>
          <p:cNvSpPr/>
          <p:nvPr/>
        </p:nvSpPr>
        <p:spPr>
          <a:xfrm>
            <a:off x="4366741" y="2726308"/>
            <a:ext cx="113337" cy="113337"/>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5" name="Google Shape;325;p29"/>
          <p:cNvSpPr/>
          <p:nvPr/>
        </p:nvSpPr>
        <p:spPr>
          <a:xfrm>
            <a:off x="4881091" y="2726308"/>
            <a:ext cx="113337" cy="113337"/>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6" name="Google Shape;326;p29"/>
          <p:cNvSpPr/>
          <p:nvPr/>
        </p:nvSpPr>
        <p:spPr>
          <a:xfrm>
            <a:off x="5395441" y="2726308"/>
            <a:ext cx="113337" cy="113337"/>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27" name="Google Shape;327;p29"/>
          <p:cNvSpPr/>
          <p:nvPr/>
        </p:nvSpPr>
        <p:spPr>
          <a:xfrm>
            <a:off x="6437948" y="2738399"/>
            <a:ext cx="737235"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328" name="Google Shape;328;p29"/>
          <p:cNvCxnSpPr/>
          <p:nvPr/>
        </p:nvCxnSpPr>
        <p:spPr>
          <a:xfrm>
            <a:off x="6806565" y="2782976"/>
            <a:ext cx="737235" cy="0"/>
          </a:xfrm>
          <a:prstGeom prst="straightConnector1">
            <a:avLst/>
          </a:prstGeom>
          <a:noFill/>
          <a:ln w="25400" cap="flat" cmpd="sng">
            <a:solidFill>
              <a:srgbClr val="B5462E"/>
            </a:solidFill>
            <a:prstDash val="solid"/>
            <a:round/>
            <a:headEnd type="none" w="sm" len="sm"/>
            <a:tailEnd type="none" w="sm" len="sm"/>
          </a:ln>
        </p:spPr>
      </p:cxnSp>
      <p:sp>
        <p:nvSpPr>
          <p:cNvPr id="329" name="Google Shape;329;p29"/>
          <p:cNvSpPr/>
          <p:nvPr/>
        </p:nvSpPr>
        <p:spPr>
          <a:xfrm>
            <a:off x="7499223" y="2738399"/>
            <a:ext cx="89154" cy="89154"/>
          </a:xfrm>
          <a:prstGeom prst="ellipse">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0" name="Google Shape;330;p29"/>
          <p:cNvSpPr/>
          <p:nvPr/>
        </p:nvSpPr>
        <p:spPr>
          <a:xfrm>
            <a:off x="6761988" y="2738399"/>
            <a:ext cx="89154" cy="89154"/>
          </a:xfrm>
          <a:prstGeom prst="ellipse">
            <a:avLst/>
          </a:prstGeom>
          <a:solidFill>
            <a:srgbClr val="FFFFFF"/>
          </a:solidFill>
          <a:ln w="19050" cap="flat" cmpd="sng">
            <a:solidFill>
              <a:srgbClr val="B5462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1" name="Google Shape;331;p29"/>
          <p:cNvSpPr/>
          <p:nvPr/>
        </p:nvSpPr>
        <p:spPr>
          <a:xfrm>
            <a:off x="7852410" y="2748686"/>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2" name="Google Shape;332;p29"/>
          <p:cNvSpPr/>
          <p:nvPr/>
        </p:nvSpPr>
        <p:spPr>
          <a:xfrm>
            <a:off x="7852410" y="2748686"/>
            <a:ext cx="102870" cy="68580"/>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3" name="Google Shape;333;p29"/>
          <p:cNvSpPr txBox="1"/>
          <p:nvPr/>
        </p:nvSpPr>
        <p:spPr>
          <a:xfrm>
            <a:off x="8572500" y="2691079"/>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3</a:t>
            </a:r>
            <a:endParaRPr sz="1100"/>
          </a:p>
        </p:txBody>
      </p:sp>
      <p:cxnSp>
        <p:nvCxnSpPr>
          <p:cNvPr id="334" name="Google Shape;334;p29"/>
          <p:cNvCxnSpPr/>
          <p:nvPr/>
        </p:nvCxnSpPr>
        <p:spPr>
          <a:xfrm>
            <a:off x="342900" y="2874873"/>
            <a:ext cx="8503920" cy="0"/>
          </a:xfrm>
          <a:prstGeom prst="straightConnector1">
            <a:avLst/>
          </a:prstGeom>
          <a:noFill/>
          <a:ln w="9525" cap="flat" cmpd="sng">
            <a:solidFill>
              <a:srgbClr val="E6E6E2"/>
            </a:solidFill>
            <a:prstDash val="solid"/>
            <a:round/>
            <a:headEnd type="none" w="sm" len="sm"/>
            <a:tailEnd type="none" w="sm" len="sm"/>
          </a:ln>
        </p:spPr>
      </p:cxnSp>
      <p:sp>
        <p:nvSpPr>
          <p:cNvPr id="335" name="Google Shape;335;p29"/>
          <p:cNvSpPr/>
          <p:nvPr/>
        </p:nvSpPr>
        <p:spPr>
          <a:xfrm>
            <a:off x="363473" y="2932481"/>
            <a:ext cx="68580" cy="68580"/>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6" name="Google Shape;336;p29"/>
          <p:cNvSpPr txBox="1"/>
          <p:nvPr/>
        </p:nvSpPr>
        <p:spPr>
          <a:xfrm>
            <a:off x="493776" y="2874873"/>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chromatin accessibility</a:t>
            </a:r>
            <a:r>
              <a:rPr lang="en" sz="600" b="0" i="1">
                <a:solidFill>
                  <a:srgbClr val="5F5F5F"/>
                </a:solidFill>
                <a:latin typeface="Calibri"/>
                <a:ea typeface="Calibri"/>
                <a:cs typeface="Calibri"/>
                <a:sym typeface="Calibri"/>
              </a:rPr>
              <a:t>  ATAC · CUT&amp;RUN</a:t>
            </a:r>
            <a:endParaRPr sz="1100"/>
          </a:p>
        </p:txBody>
      </p:sp>
      <p:sp>
        <p:nvSpPr>
          <p:cNvPr id="337" name="Google Shape;337;p29"/>
          <p:cNvSpPr/>
          <p:nvPr/>
        </p:nvSpPr>
        <p:spPr>
          <a:xfrm>
            <a:off x="3338041" y="2910102"/>
            <a:ext cx="113337" cy="113337"/>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8" name="Google Shape;338;p29"/>
          <p:cNvSpPr/>
          <p:nvPr/>
        </p:nvSpPr>
        <p:spPr>
          <a:xfrm>
            <a:off x="3871721" y="2929432"/>
            <a:ext cx="74677" cy="74677"/>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9" name="Google Shape;339;p29"/>
          <p:cNvSpPr/>
          <p:nvPr/>
        </p:nvSpPr>
        <p:spPr>
          <a:xfrm>
            <a:off x="4366741" y="2910102"/>
            <a:ext cx="113337" cy="113337"/>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0" name="Google Shape;340;p29"/>
          <p:cNvSpPr/>
          <p:nvPr/>
        </p:nvSpPr>
        <p:spPr>
          <a:xfrm>
            <a:off x="4927473" y="2956484"/>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1" name="Google Shape;341;p29"/>
          <p:cNvSpPr/>
          <p:nvPr/>
        </p:nvSpPr>
        <p:spPr>
          <a:xfrm>
            <a:off x="5395441" y="2910102"/>
            <a:ext cx="113337" cy="113337"/>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2" name="Google Shape;342;p29"/>
          <p:cNvSpPr/>
          <p:nvPr/>
        </p:nvSpPr>
        <p:spPr>
          <a:xfrm>
            <a:off x="6437948" y="2922194"/>
            <a:ext cx="737235"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343" name="Google Shape;343;p29"/>
          <p:cNvCxnSpPr/>
          <p:nvPr/>
        </p:nvCxnSpPr>
        <p:spPr>
          <a:xfrm>
            <a:off x="6437948" y="2966771"/>
            <a:ext cx="368618" cy="0"/>
          </a:xfrm>
          <a:prstGeom prst="straightConnector1">
            <a:avLst/>
          </a:prstGeom>
          <a:noFill/>
          <a:ln w="25400" cap="flat" cmpd="sng">
            <a:solidFill>
              <a:srgbClr val="8A7A2E"/>
            </a:solidFill>
            <a:prstDash val="solid"/>
            <a:round/>
            <a:headEnd type="none" w="sm" len="sm"/>
            <a:tailEnd type="none" w="sm" len="sm"/>
          </a:ln>
        </p:spPr>
      </p:cxnSp>
      <p:sp>
        <p:nvSpPr>
          <p:cNvPr id="344" name="Google Shape;344;p29"/>
          <p:cNvSpPr/>
          <p:nvPr/>
        </p:nvSpPr>
        <p:spPr>
          <a:xfrm>
            <a:off x="6761988" y="2922194"/>
            <a:ext cx="89154" cy="89154"/>
          </a:xfrm>
          <a:prstGeom prst="ellipse">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5" name="Google Shape;345;p29"/>
          <p:cNvSpPr/>
          <p:nvPr/>
        </p:nvSpPr>
        <p:spPr>
          <a:xfrm>
            <a:off x="6393371" y="2922194"/>
            <a:ext cx="89154" cy="89154"/>
          </a:xfrm>
          <a:prstGeom prst="ellipse">
            <a:avLst/>
          </a:prstGeom>
          <a:solidFill>
            <a:srgbClr val="FFFFFF"/>
          </a:solidFill>
          <a:ln w="19050" cap="flat" cmpd="sng">
            <a:solidFill>
              <a:srgbClr val="8A7A2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6" name="Google Shape;346;p29"/>
          <p:cNvSpPr/>
          <p:nvPr/>
        </p:nvSpPr>
        <p:spPr>
          <a:xfrm>
            <a:off x="7852410" y="2932481"/>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7" name="Google Shape;347;p29"/>
          <p:cNvSpPr/>
          <p:nvPr/>
        </p:nvSpPr>
        <p:spPr>
          <a:xfrm>
            <a:off x="7852410" y="2932481"/>
            <a:ext cx="68580" cy="68580"/>
          </a:xfrm>
          <a:prstGeom prst="rect">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8" name="Google Shape;348;p29"/>
          <p:cNvSpPr txBox="1"/>
          <p:nvPr/>
        </p:nvSpPr>
        <p:spPr>
          <a:xfrm>
            <a:off x="8572500" y="2874873"/>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2</a:t>
            </a:r>
            <a:endParaRPr sz="1100"/>
          </a:p>
        </p:txBody>
      </p:sp>
      <p:cxnSp>
        <p:nvCxnSpPr>
          <p:cNvPr id="349" name="Google Shape;349;p29"/>
          <p:cNvCxnSpPr/>
          <p:nvPr/>
        </p:nvCxnSpPr>
        <p:spPr>
          <a:xfrm>
            <a:off x="342900" y="3058668"/>
            <a:ext cx="8503920" cy="0"/>
          </a:xfrm>
          <a:prstGeom prst="straightConnector1">
            <a:avLst/>
          </a:prstGeom>
          <a:noFill/>
          <a:ln w="9525" cap="flat" cmpd="sng">
            <a:solidFill>
              <a:srgbClr val="E6E6E2"/>
            </a:solidFill>
            <a:prstDash val="solid"/>
            <a:round/>
            <a:headEnd type="none" w="sm" len="sm"/>
            <a:tailEnd type="none" w="sm" len="sm"/>
          </a:ln>
        </p:spPr>
      </p:cxnSp>
      <p:sp>
        <p:nvSpPr>
          <p:cNvPr id="350" name="Google Shape;350;p29"/>
          <p:cNvSpPr/>
          <p:nvPr/>
        </p:nvSpPr>
        <p:spPr>
          <a:xfrm>
            <a:off x="363473" y="3116275"/>
            <a:ext cx="68580" cy="68580"/>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1" name="Google Shape;351;p29"/>
          <p:cNvSpPr txBox="1"/>
          <p:nvPr/>
        </p:nvSpPr>
        <p:spPr>
          <a:xfrm>
            <a:off x="493776" y="3058668"/>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long-read genomics</a:t>
            </a:r>
            <a:r>
              <a:rPr lang="en" sz="600" b="0" i="1">
                <a:solidFill>
                  <a:srgbClr val="5F5F5F"/>
                </a:solidFill>
                <a:latin typeface="Calibri"/>
                <a:ea typeface="Calibri"/>
                <a:cs typeface="Calibri"/>
                <a:sym typeface="Calibri"/>
              </a:rPr>
              <a:t>  PacBio Revio · ONT</a:t>
            </a:r>
            <a:endParaRPr sz="1100"/>
          </a:p>
        </p:txBody>
      </p:sp>
      <p:sp>
        <p:nvSpPr>
          <p:cNvPr id="352" name="Google Shape;352;p29"/>
          <p:cNvSpPr/>
          <p:nvPr/>
        </p:nvSpPr>
        <p:spPr>
          <a:xfrm>
            <a:off x="3351848" y="3107702"/>
            <a:ext cx="85725" cy="85725"/>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3" name="Google Shape;353;p29"/>
          <p:cNvSpPr/>
          <p:nvPr/>
        </p:nvSpPr>
        <p:spPr>
          <a:xfrm>
            <a:off x="3898773" y="3140278"/>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4" name="Google Shape;354;p29"/>
          <p:cNvSpPr/>
          <p:nvPr/>
        </p:nvSpPr>
        <p:spPr>
          <a:xfrm>
            <a:off x="4380548" y="3107702"/>
            <a:ext cx="85725" cy="85725"/>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5" name="Google Shape;355;p29"/>
          <p:cNvSpPr/>
          <p:nvPr/>
        </p:nvSpPr>
        <p:spPr>
          <a:xfrm>
            <a:off x="4894898" y="3107702"/>
            <a:ext cx="85725" cy="85725"/>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6" name="Google Shape;356;p29"/>
          <p:cNvSpPr/>
          <p:nvPr/>
        </p:nvSpPr>
        <p:spPr>
          <a:xfrm>
            <a:off x="5409248" y="3107702"/>
            <a:ext cx="85725" cy="85725"/>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357" name="Google Shape;357;p29"/>
          <p:cNvCxnSpPr/>
          <p:nvPr/>
        </p:nvCxnSpPr>
        <p:spPr>
          <a:xfrm>
            <a:off x="6437948" y="3150565"/>
            <a:ext cx="368618" cy="0"/>
          </a:xfrm>
          <a:prstGeom prst="straightConnector1">
            <a:avLst/>
          </a:prstGeom>
          <a:noFill/>
          <a:ln w="25400" cap="flat" cmpd="sng">
            <a:solidFill>
              <a:srgbClr val="0E6B62"/>
            </a:solidFill>
            <a:prstDash val="solid"/>
            <a:round/>
            <a:headEnd type="none" w="sm" len="sm"/>
            <a:tailEnd type="none" w="sm" len="sm"/>
          </a:ln>
        </p:spPr>
      </p:cxnSp>
      <p:sp>
        <p:nvSpPr>
          <p:cNvPr id="358" name="Google Shape;358;p29"/>
          <p:cNvSpPr/>
          <p:nvPr/>
        </p:nvSpPr>
        <p:spPr>
          <a:xfrm>
            <a:off x="6761988" y="3105988"/>
            <a:ext cx="89154" cy="89154"/>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9" name="Google Shape;359;p29"/>
          <p:cNvSpPr/>
          <p:nvPr/>
        </p:nvSpPr>
        <p:spPr>
          <a:xfrm>
            <a:off x="6393371" y="3105988"/>
            <a:ext cx="89154" cy="89154"/>
          </a:xfrm>
          <a:prstGeom prst="ellipse">
            <a:avLst/>
          </a:prstGeom>
          <a:solidFill>
            <a:srgbClr val="FFFFFF"/>
          </a:solidFill>
          <a:ln w="19050" cap="flat" cmpd="sng">
            <a:solidFill>
              <a:srgbClr val="0E6B6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0" name="Google Shape;360;p29"/>
          <p:cNvSpPr/>
          <p:nvPr/>
        </p:nvSpPr>
        <p:spPr>
          <a:xfrm>
            <a:off x="7852410" y="3116275"/>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1" name="Google Shape;361;p29"/>
          <p:cNvSpPr/>
          <p:nvPr/>
        </p:nvSpPr>
        <p:spPr>
          <a:xfrm>
            <a:off x="7852410" y="3116275"/>
            <a:ext cx="34290" cy="6858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2" name="Google Shape;362;p29"/>
          <p:cNvSpPr txBox="1"/>
          <p:nvPr/>
        </p:nvSpPr>
        <p:spPr>
          <a:xfrm>
            <a:off x="8572500" y="3058668"/>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a:t>
            </a:r>
            <a:endParaRPr sz="1100"/>
          </a:p>
        </p:txBody>
      </p:sp>
      <p:cxnSp>
        <p:nvCxnSpPr>
          <p:cNvPr id="363" name="Google Shape;363;p29"/>
          <p:cNvCxnSpPr/>
          <p:nvPr/>
        </p:nvCxnSpPr>
        <p:spPr>
          <a:xfrm>
            <a:off x="342900" y="3242462"/>
            <a:ext cx="8503920" cy="0"/>
          </a:xfrm>
          <a:prstGeom prst="straightConnector1">
            <a:avLst/>
          </a:prstGeom>
          <a:noFill/>
          <a:ln w="9525" cap="flat" cmpd="sng">
            <a:solidFill>
              <a:srgbClr val="E6E6E2"/>
            </a:solidFill>
            <a:prstDash val="solid"/>
            <a:round/>
            <a:headEnd type="none" w="sm" len="sm"/>
            <a:tailEnd type="none" w="sm" len="sm"/>
          </a:ln>
        </p:spPr>
      </p:cxnSp>
      <p:sp>
        <p:nvSpPr>
          <p:cNvPr id="364" name="Google Shape;364;p29"/>
          <p:cNvSpPr/>
          <p:nvPr/>
        </p:nvSpPr>
        <p:spPr>
          <a:xfrm>
            <a:off x="363473" y="3300069"/>
            <a:ext cx="68580" cy="68580"/>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5" name="Google Shape;365;p29"/>
          <p:cNvSpPr txBox="1"/>
          <p:nvPr/>
        </p:nvSpPr>
        <p:spPr>
          <a:xfrm>
            <a:off x="493776" y="3242462"/>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metagenomics</a:t>
            </a:r>
            <a:r>
              <a:rPr lang="en" sz="600" b="0" i="1">
                <a:solidFill>
                  <a:srgbClr val="5F5F5F"/>
                </a:solidFill>
                <a:latin typeface="Calibri"/>
                <a:ea typeface="Calibri"/>
                <a:cs typeface="Calibri"/>
                <a:sym typeface="Calibri"/>
              </a:rPr>
              <a:t>  Shotgun · 16S</a:t>
            </a:r>
            <a:endParaRPr sz="1100"/>
          </a:p>
        </p:txBody>
      </p:sp>
      <p:sp>
        <p:nvSpPr>
          <p:cNvPr id="366" name="Google Shape;366;p29"/>
          <p:cNvSpPr/>
          <p:nvPr/>
        </p:nvSpPr>
        <p:spPr>
          <a:xfrm>
            <a:off x="3357371" y="3297020"/>
            <a:ext cx="74677" cy="74677"/>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7" name="Google Shape;367;p29"/>
          <p:cNvSpPr/>
          <p:nvPr/>
        </p:nvSpPr>
        <p:spPr>
          <a:xfrm>
            <a:off x="3898773" y="3324072"/>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8" name="Google Shape;368;p29"/>
          <p:cNvSpPr/>
          <p:nvPr/>
        </p:nvSpPr>
        <p:spPr>
          <a:xfrm>
            <a:off x="4413123" y="3324072"/>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9" name="Google Shape;369;p29"/>
          <p:cNvSpPr/>
          <p:nvPr/>
        </p:nvSpPr>
        <p:spPr>
          <a:xfrm>
            <a:off x="4894898" y="3291497"/>
            <a:ext cx="85725" cy="85725"/>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0" name="Google Shape;370;p29"/>
          <p:cNvSpPr/>
          <p:nvPr/>
        </p:nvSpPr>
        <p:spPr>
          <a:xfrm>
            <a:off x="5441823" y="3324072"/>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1" name="Google Shape;371;p29"/>
          <p:cNvSpPr/>
          <p:nvPr/>
        </p:nvSpPr>
        <p:spPr>
          <a:xfrm>
            <a:off x="6437948" y="3289782"/>
            <a:ext cx="368618" cy="89154"/>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372" name="Google Shape;372;p29"/>
          <p:cNvCxnSpPr/>
          <p:nvPr/>
        </p:nvCxnSpPr>
        <p:spPr>
          <a:xfrm>
            <a:off x="6437948" y="3334359"/>
            <a:ext cx="368618" cy="0"/>
          </a:xfrm>
          <a:prstGeom prst="straightConnector1">
            <a:avLst/>
          </a:prstGeom>
          <a:noFill/>
          <a:ln w="25400" cap="flat" cmpd="sng">
            <a:solidFill>
              <a:srgbClr val="0E6B62"/>
            </a:solidFill>
            <a:prstDash val="solid"/>
            <a:round/>
            <a:headEnd type="none" w="sm" len="sm"/>
            <a:tailEnd type="none" w="sm" len="sm"/>
          </a:ln>
        </p:spPr>
      </p:cxnSp>
      <p:sp>
        <p:nvSpPr>
          <p:cNvPr id="373" name="Google Shape;373;p29"/>
          <p:cNvSpPr/>
          <p:nvPr/>
        </p:nvSpPr>
        <p:spPr>
          <a:xfrm>
            <a:off x="6761988" y="3289782"/>
            <a:ext cx="89154" cy="89154"/>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4" name="Google Shape;374;p29"/>
          <p:cNvSpPr/>
          <p:nvPr/>
        </p:nvSpPr>
        <p:spPr>
          <a:xfrm>
            <a:off x="6393371" y="3289782"/>
            <a:ext cx="89154" cy="89154"/>
          </a:xfrm>
          <a:prstGeom prst="ellipse">
            <a:avLst/>
          </a:prstGeom>
          <a:solidFill>
            <a:srgbClr val="FFFFFF"/>
          </a:solidFill>
          <a:ln w="19050" cap="flat" cmpd="sng">
            <a:solidFill>
              <a:srgbClr val="0E6B6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5" name="Google Shape;375;p29"/>
          <p:cNvSpPr/>
          <p:nvPr/>
        </p:nvSpPr>
        <p:spPr>
          <a:xfrm>
            <a:off x="7852410" y="3300069"/>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6" name="Google Shape;376;p29"/>
          <p:cNvSpPr/>
          <p:nvPr/>
        </p:nvSpPr>
        <p:spPr>
          <a:xfrm>
            <a:off x="7852410" y="3300069"/>
            <a:ext cx="34290" cy="68580"/>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7" name="Google Shape;377;p29"/>
          <p:cNvSpPr txBox="1"/>
          <p:nvPr/>
        </p:nvSpPr>
        <p:spPr>
          <a:xfrm>
            <a:off x="8572500" y="3242462"/>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a:t>
            </a:r>
            <a:endParaRPr sz="1100"/>
          </a:p>
        </p:txBody>
      </p:sp>
      <p:cxnSp>
        <p:nvCxnSpPr>
          <p:cNvPr id="378" name="Google Shape;378;p29"/>
          <p:cNvCxnSpPr/>
          <p:nvPr/>
        </p:nvCxnSpPr>
        <p:spPr>
          <a:xfrm>
            <a:off x="342900" y="3426257"/>
            <a:ext cx="8503920" cy="0"/>
          </a:xfrm>
          <a:prstGeom prst="straightConnector1">
            <a:avLst/>
          </a:prstGeom>
          <a:noFill/>
          <a:ln w="9525" cap="flat" cmpd="sng">
            <a:solidFill>
              <a:srgbClr val="E6E6E2"/>
            </a:solidFill>
            <a:prstDash val="solid"/>
            <a:round/>
            <a:headEnd type="none" w="sm" len="sm"/>
            <a:tailEnd type="none" w="sm" len="sm"/>
          </a:ln>
        </p:spPr>
      </p:cxnSp>
      <p:sp>
        <p:nvSpPr>
          <p:cNvPr id="379" name="Google Shape;379;p29"/>
          <p:cNvSpPr/>
          <p:nvPr/>
        </p:nvSpPr>
        <p:spPr>
          <a:xfrm>
            <a:off x="363473" y="3483864"/>
            <a:ext cx="68580" cy="68580"/>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0" name="Google Shape;380;p29"/>
          <p:cNvSpPr txBox="1"/>
          <p:nvPr/>
        </p:nvSpPr>
        <p:spPr>
          <a:xfrm>
            <a:off x="493776" y="3426257"/>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genotyping array</a:t>
            </a:r>
            <a:r>
              <a:rPr lang="en" sz="600" b="0" i="1">
                <a:solidFill>
                  <a:srgbClr val="5F5F5F"/>
                </a:solidFill>
                <a:latin typeface="Calibri"/>
                <a:ea typeface="Calibri"/>
                <a:cs typeface="Calibri"/>
                <a:sym typeface="Calibri"/>
              </a:rPr>
              <a:t>  Illumina Infinium</a:t>
            </a:r>
            <a:endParaRPr sz="1100"/>
          </a:p>
        </p:txBody>
      </p:sp>
      <p:sp>
        <p:nvSpPr>
          <p:cNvPr id="381" name="Google Shape;381;p29"/>
          <p:cNvSpPr/>
          <p:nvPr/>
        </p:nvSpPr>
        <p:spPr>
          <a:xfrm>
            <a:off x="3357371" y="3480815"/>
            <a:ext cx="74677" cy="74677"/>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2" name="Google Shape;382;p29"/>
          <p:cNvSpPr/>
          <p:nvPr/>
        </p:nvSpPr>
        <p:spPr>
          <a:xfrm>
            <a:off x="3898773" y="3507867"/>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3" name="Google Shape;383;p29"/>
          <p:cNvSpPr/>
          <p:nvPr/>
        </p:nvSpPr>
        <p:spPr>
          <a:xfrm>
            <a:off x="4413123" y="3507867"/>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4" name="Google Shape;384;p29"/>
          <p:cNvSpPr/>
          <p:nvPr/>
        </p:nvSpPr>
        <p:spPr>
          <a:xfrm>
            <a:off x="4900421" y="3480815"/>
            <a:ext cx="74677" cy="74677"/>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5" name="Google Shape;385;p29"/>
          <p:cNvSpPr/>
          <p:nvPr/>
        </p:nvSpPr>
        <p:spPr>
          <a:xfrm>
            <a:off x="5414771" y="3480815"/>
            <a:ext cx="74677" cy="74677"/>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6" name="Google Shape;386;p29"/>
          <p:cNvSpPr/>
          <p:nvPr/>
        </p:nvSpPr>
        <p:spPr>
          <a:xfrm>
            <a:off x="6393371" y="3473577"/>
            <a:ext cx="89154" cy="89154"/>
          </a:xfrm>
          <a:prstGeom prst="ellipse">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7" name="Google Shape;387;p29"/>
          <p:cNvSpPr/>
          <p:nvPr/>
        </p:nvSpPr>
        <p:spPr>
          <a:xfrm>
            <a:off x="6393371" y="3473577"/>
            <a:ext cx="89154" cy="89154"/>
          </a:xfrm>
          <a:prstGeom prst="ellipse">
            <a:avLst/>
          </a:prstGeom>
          <a:solidFill>
            <a:srgbClr val="FFFFFF"/>
          </a:solidFill>
          <a:ln w="19050" cap="flat" cmpd="sng">
            <a:solidFill>
              <a:srgbClr val="0E6B6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8" name="Google Shape;388;p29"/>
          <p:cNvSpPr/>
          <p:nvPr/>
        </p:nvSpPr>
        <p:spPr>
          <a:xfrm>
            <a:off x="7852410" y="3483864"/>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9" name="Google Shape;389;p29"/>
          <p:cNvSpPr txBox="1"/>
          <p:nvPr/>
        </p:nvSpPr>
        <p:spPr>
          <a:xfrm>
            <a:off x="8572500" y="3426257"/>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0</a:t>
            </a:r>
            <a:endParaRPr sz="1100"/>
          </a:p>
        </p:txBody>
      </p:sp>
      <p:cxnSp>
        <p:nvCxnSpPr>
          <p:cNvPr id="390" name="Google Shape;390;p29"/>
          <p:cNvCxnSpPr/>
          <p:nvPr/>
        </p:nvCxnSpPr>
        <p:spPr>
          <a:xfrm>
            <a:off x="342900" y="3610051"/>
            <a:ext cx="8503920" cy="0"/>
          </a:xfrm>
          <a:prstGeom prst="straightConnector1">
            <a:avLst/>
          </a:prstGeom>
          <a:noFill/>
          <a:ln w="9525" cap="flat" cmpd="sng">
            <a:solidFill>
              <a:srgbClr val="E6E6E2"/>
            </a:solidFill>
            <a:prstDash val="solid"/>
            <a:round/>
            <a:headEnd type="none" w="sm" len="sm"/>
            <a:tailEnd type="none" w="sm" len="sm"/>
          </a:ln>
        </p:spPr>
      </p:cxnSp>
      <p:sp>
        <p:nvSpPr>
          <p:cNvPr id="391" name="Google Shape;391;p29"/>
          <p:cNvSpPr/>
          <p:nvPr/>
        </p:nvSpPr>
        <p:spPr>
          <a:xfrm>
            <a:off x="363473" y="3667658"/>
            <a:ext cx="68580" cy="68580"/>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2" name="Google Shape;392;p29"/>
          <p:cNvSpPr txBox="1"/>
          <p:nvPr/>
        </p:nvSpPr>
        <p:spPr>
          <a:xfrm>
            <a:off x="493776" y="3610051"/>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5E5486"/>
                </a:solidFill>
                <a:latin typeface="Calibri"/>
                <a:ea typeface="Calibri"/>
                <a:cs typeface="Calibri"/>
                <a:sym typeface="Calibri"/>
              </a:rPr>
              <a:t>glycomics</a:t>
            </a:r>
            <a:r>
              <a:rPr lang="en" sz="600" b="0" i="1">
                <a:solidFill>
                  <a:srgbClr val="5F5F5F"/>
                </a:solidFill>
                <a:latin typeface="Calibri"/>
                <a:ea typeface="Calibri"/>
                <a:cs typeface="Calibri"/>
                <a:sym typeface="Calibri"/>
              </a:rPr>
              <a:t>  LC-MS glyco</a:t>
            </a:r>
            <a:endParaRPr sz="1100"/>
          </a:p>
        </p:txBody>
      </p:sp>
      <p:sp>
        <p:nvSpPr>
          <p:cNvPr id="393" name="Google Shape;393;p29"/>
          <p:cNvSpPr/>
          <p:nvPr/>
        </p:nvSpPr>
        <p:spPr>
          <a:xfrm>
            <a:off x="3384423" y="3691661"/>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4" name="Google Shape;394;p29"/>
          <p:cNvSpPr/>
          <p:nvPr/>
        </p:nvSpPr>
        <p:spPr>
          <a:xfrm>
            <a:off x="3898773" y="3691661"/>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5" name="Google Shape;395;p29"/>
          <p:cNvSpPr/>
          <p:nvPr/>
        </p:nvSpPr>
        <p:spPr>
          <a:xfrm>
            <a:off x="4386071" y="3664610"/>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6" name="Google Shape;396;p29"/>
          <p:cNvSpPr/>
          <p:nvPr/>
        </p:nvSpPr>
        <p:spPr>
          <a:xfrm>
            <a:off x="4900421" y="3664610"/>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7" name="Google Shape;397;p29"/>
          <p:cNvSpPr/>
          <p:nvPr/>
        </p:nvSpPr>
        <p:spPr>
          <a:xfrm>
            <a:off x="5414771" y="3664610"/>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8" name="Google Shape;398;p29"/>
          <p:cNvSpPr/>
          <p:nvPr/>
        </p:nvSpPr>
        <p:spPr>
          <a:xfrm>
            <a:off x="6393371" y="3657371"/>
            <a:ext cx="89154" cy="89154"/>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9" name="Google Shape;399;p29"/>
          <p:cNvSpPr/>
          <p:nvPr/>
        </p:nvSpPr>
        <p:spPr>
          <a:xfrm>
            <a:off x="6393371" y="3657371"/>
            <a:ext cx="89154" cy="89154"/>
          </a:xfrm>
          <a:prstGeom prst="ellipse">
            <a:avLst/>
          </a:prstGeom>
          <a:solidFill>
            <a:srgbClr val="FFFFFF"/>
          </a:solidFill>
          <a:ln w="19050" cap="flat" cmpd="sng">
            <a:solidFill>
              <a:srgbClr val="5E548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0" name="Google Shape;400;p29"/>
          <p:cNvSpPr/>
          <p:nvPr/>
        </p:nvSpPr>
        <p:spPr>
          <a:xfrm>
            <a:off x="7852410" y="3667658"/>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1" name="Google Shape;401;p29"/>
          <p:cNvSpPr txBox="1"/>
          <p:nvPr/>
        </p:nvSpPr>
        <p:spPr>
          <a:xfrm>
            <a:off x="8572500" y="3610051"/>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0</a:t>
            </a:r>
            <a:endParaRPr sz="1100"/>
          </a:p>
        </p:txBody>
      </p:sp>
      <p:cxnSp>
        <p:nvCxnSpPr>
          <p:cNvPr id="402" name="Google Shape;402;p29"/>
          <p:cNvCxnSpPr/>
          <p:nvPr/>
        </p:nvCxnSpPr>
        <p:spPr>
          <a:xfrm>
            <a:off x="342900" y="3793845"/>
            <a:ext cx="8503920" cy="0"/>
          </a:xfrm>
          <a:prstGeom prst="straightConnector1">
            <a:avLst/>
          </a:prstGeom>
          <a:noFill/>
          <a:ln w="9525" cap="flat" cmpd="sng">
            <a:solidFill>
              <a:srgbClr val="E6E6E2"/>
            </a:solidFill>
            <a:prstDash val="solid"/>
            <a:round/>
            <a:headEnd type="none" w="sm" len="sm"/>
            <a:tailEnd type="none" w="sm" len="sm"/>
          </a:ln>
        </p:spPr>
      </p:cxnSp>
      <p:sp>
        <p:nvSpPr>
          <p:cNvPr id="403" name="Google Shape;403;p29"/>
          <p:cNvSpPr/>
          <p:nvPr/>
        </p:nvSpPr>
        <p:spPr>
          <a:xfrm>
            <a:off x="363473" y="3851452"/>
            <a:ext cx="68580" cy="68580"/>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4" name="Google Shape;404;p29"/>
          <p:cNvSpPr txBox="1"/>
          <p:nvPr/>
        </p:nvSpPr>
        <p:spPr>
          <a:xfrm>
            <a:off x="493776" y="3793845"/>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5E5486"/>
                </a:solidFill>
                <a:latin typeface="Calibri"/>
                <a:ea typeface="Calibri"/>
                <a:cs typeface="Calibri"/>
                <a:sym typeface="Calibri"/>
              </a:rPr>
              <a:t>single-cell proteomics</a:t>
            </a:r>
            <a:r>
              <a:rPr lang="en" sz="600" b="0" i="1">
                <a:solidFill>
                  <a:srgbClr val="5F5F5F"/>
                </a:solidFill>
                <a:latin typeface="Calibri"/>
                <a:ea typeface="Calibri"/>
                <a:cs typeface="Calibri"/>
                <a:sym typeface="Calibri"/>
              </a:rPr>
              <a:t>  SCoPE2 · plexDIA</a:t>
            </a:r>
            <a:endParaRPr sz="1100"/>
          </a:p>
        </p:txBody>
      </p:sp>
      <p:sp>
        <p:nvSpPr>
          <p:cNvPr id="405" name="Google Shape;405;p29"/>
          <p:cNvSpPr/>
          <p:nvPr/>
        </p:nvSpPr>
        <p:spPr>
          <a:xfrm>
            <a:off x="3357371" y="3848404"/>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6" name="Google Shape;406;p29"/>
          <p:cNvSpPr/>
          <p:nvPr/>
        </p:nvSpPr>
        <p:spPr>
          <a:xfrm>
            <a:off x="3898773" y="3875456"/>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7" name="Google Shape;407;p29"/>
          <p:cNvSpPr/>
          <p:nvPr/>
        </p:nvSpPr>
        <p:spPr>
          <a:xfrm>
            <a:off x="4386071" y="3848404"/>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8" name="Google Shape;408;p29"/>
          <p:cNvSpPr/>
          <p:nvPr/>
        </p:nvSpPr>
        <p:spPr>
          <a:xfrm>
            <a:off x="4927473" y="3875456"/>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9" name="Google Shape;409;p29"/>
          <p:cNvSpPr/>
          <p:nvPr/>
        </p:nvSpPr>
        <p:spPr>
          <a:xfrm>
            <a:off x="5414771" y="3848404"/>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410" name="Google Shape;410;p29"/>
          <p:cNvCxnSpPr/>
          <p:nvPr/>
        </p:nvCxnSpPr>
        <p:spPr>
          <a:xfrm>
            <a:off x="6437948" y="3885743"/>
            <a:ext cx="368618" cy="0"/>
          </a:xfrm>
          <a:prstGeom prst="straightConnector1">
            <a:avLst/>
          </a:prstGeom>
          <a:noFill/>
          <a:ln w="25400" cap="flat" cmpd="sng">
            <a:solidFill>
              <a:srgbClr val="5E5486"/>
            </a:solidFill>
            <a:prstDash val="solid"/>
            <a:round/>
            <a:headEnd type="none" w="sm" len="sm"/>
            <a:tailEnd type="none" w="sm" len="sm"/>
          </a:ln>
        </p:spPr>
      </p:cxnSp>
      <p:sp>
        <p:nvSpPr>
          <p:cNvPr id="411" name="Google Shape;411;p29"/>
          <p:cNvSpPr/>
          <p:nvPr/>
        </p:nvSpPr>
        <p:spPr>
          <a:xfrm>
            <a:off x="6761988" y="3841166"/>
            <a:ext cx="89154" cy="89154"/>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2" name="Google Shape;412;p29"/>
          <p:cNvSpPr/>
          <p:nvPr/>
        </p:nvSpPr>
        <p:spPr>
          <a:xfrm>
            <a:off x="6393371" y="3841166"/>
            <a:ext cx="89154" cy="89154"/>
          </a:xfrm>
          <a:prstGeom prst="ellipse">
            <a:avLst/>
          </a:prstGeom>
          <a:solidFill>
            <a:srgbClr val="FFFFFF"/>
          </a:solidFill>
          <a:ln w="19050" cap="flat" cmpd="sng">
            <a:solidFill>
              <a:srgbClr val="5E548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3" name="Google Shape;413;p29"/>
          <p:cNvSpPr/>
          <p:nvPr/>
        </p:nvSpPr>
        <p:spPr>
          <a:xfrm>
            <a:off x="7852410" y="3851452"/>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4" name="Google Shape;414;p29"/>
          <p:cNvSpPr txBox="1"/>
          <p:nvPr/>
        </p:nvSpPr>
        <p:spPr>
          <a:xfrm>
            <a:off x="8572500" y="3793845"/>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0</a:t>
            </a:r>
            <a:endParaRPr sz="1100"/>
          </a:p>
        </p:txBody>
      </p:sp>
      <p:cxnSp>
        <p:nvCxnSpPr>
          <p:cNvPr id="415" name="Google Shape;415;p29"/>
          <p:cNvCxnSpPr/>
          <p:nvPr/>
        </p:nvCxnSpPr>
        <p:spPr>
          <a:xfrm>
            <a:off x="342900" y="3977640"/>
            <a:ext cx="8503920" cy="0"/>
          </a:xfrm>
          <a:prstGeom prst="straightConnector1">
            <a:avLst/>
          </a:prstGeom>
          <a:noFill/>
          <a:ln w="9525" cap="flat" cmpd="sng">
            <a:solidFill>
              <a:srgbClr val="E6E6E2"/>
            </a:solidFill>
            <a:prstDash val="solid"/>
            <a:round/>
            <a:headEnd type="none" w="sm" len="sm"/>
            <a:tailEnd type="none" w="sm" len="sm"/>
          </a:ln>
        </p:spPr>
      </p:cxnSp>
      <p:sp>
        <p:nvSpPr>
          <p:cNvPr id="416" name="Google Shape;416;p29"/>
          <p:cNvSpPr/>
          <p:nvPr/>
        </p:nvSpPr>
        <p:spPr>
          <a:xfrm>
            <a:off x="363473" y="4035247"/>
            <a:ext cx="68580" cy="68580"/>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7" name="Google Shape;417;p29"/>
          <p:cNvSpPr txBox="1"/>
          <p:nvPr/>
        </p:nvSpPr>
        <p:spPr>
          <a:xfrm>
            <a:off x="493776" y="3977640"/>
            <a:ext cx="264033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5E5486"/>
                </a:solidFill>
                <a:latin typeface="Calibri"/>
                <a:ea typeface="Calibri"/>
                <a:cs typeface="Calibri"/>
                <a:sym typeface="Calibri"/>
              </a:rPr>
              <a:t>single-molecule proteomics</a:t>
            </a:r>
            <a:r>
              <a:rPr lang="en" sz="600" b="0" i="1">
                <a:solidFill>
                  <a:srgbClr val="5F5F5F"/>
                </a:solidFill>
                <a:latin typeface="Calibri"/>
                <a:ea typeface="Calibri"/>
                <a:cs typeface="Calibri"/>
                <a:sym typeface="Calibri"/>
              </a:rPr>
              <a:t>  Quantum-Si</a:t>
            </a:r>
            <a:endParaRPr sz="1100"/>
          </a:p>
        </p:txBody>
      </p:sp>
      <p:sp>
        <p:nvSpPr>
          <p:cNvPr id="418" name="Google Shape;418;p29"/>
          <p:cNvSpPr/>
          <p:nvPr/>
        </p:nvSpPr>
        <p:spPr>
          <a:xfrm>
            <a:off x="3357371" y="4032198"/>
            <a:ext cx="74677" cy="74677"/>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9" name="Google Shape;419;p29"/>
          <p:cNvSpPr/>
          <p:nvPr/>
        </p:nvSpPr>
        <p:spPr>
          <a:xfrm>
            <a:off x="3898773" y="4059250"/>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20" name="Google Shape;420;p29"/>
          <p:cNvSpPr/>
          <p:nvPr/>
        </p:nvSpPr>
        <p:spPr>
          <a:xfrm>
            <a:off x="4413123" y="4059250"/>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21" name="Google Shape;421;p29"/>
          <p:cNvSpPr/>
          <p:nvPr/>
        </p:nvSpPr>
        <p:spPr>
          <a:xfrm>
            <a:off x="4927473" y="4059250"/>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22" name="Google Shape;422;p29"/>
          <p:cNvSpPr/>
          <p:nvPr/>
        </p:nvSpPr>
        <p:spPr>
          <a:xfrm>
            <a:off x="5441823" y="4059250"/>
            <a:ext cx="20574" cy="20574"/>
          </a:xfrm>
          <a:prstGeom prst="ellipse">
            <a:avLst/>
          </a:prstGeom>
          <a:solidFill>
            <a:srgbClr val="9A9A9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423" name="Google Shape;423;p29"/>
          <p:cNvCxnSpPr/>
          <p:nvPr/>
        </p:nvCxnSpPr>
        <p:spPr>
          <a:xfrm>
            <a:off x="6069330" y="4069537"/>
            <a:ext cx="368617" cy="0"/>
          </a:xfrm>
          <a:prstGeom prst="straightConnector1">
            <a:avLst/>
          </a:prstGeom>
          <a:noFill/>
          <a:ln w="25400" cap="flat" cmpd="sng">
            <a:solidFill>
              <a:srgbClr val="5E5486"/>
            </a:solidFill>
            <a:prstDash val="solid"/>
            <a:round/>
            <a:headEnd type="none" w="sm" len="sm"/>
            <a:tailEnd type="none" w="sm" len="sm"/>
          </a:ln>
        </p:spPr>
      </p:cxnSp>
      <p:sp>
        <p:nvSpPr>
          <p:cNvPr id="424" name="Google Shape;424;p29"/>
          <p:cNvSpPr/>
          <p:nvPr/>
        </p:nvSpPr>
        <p:spPr>
          <a:xfrm>
            <a:off x="6393371" y="4024960"/>
            <a:ext cx="89154" cy="89154"/>
          </a:xfrm>
          <a:prstGeom prst="ellipse">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25" name="Google Shape;425;p29"/>
          <p:cNvSpPr/>
          <p:nvPr/>
        </p:nvSpPr>
        <p:spPr>
          <a:xfrm>
            <a:off x="6024753" y="4024960"/>
            <a:ext cx="89154" cy="89154"/>
          </a:xfrm>
          <a:prstGeom prst="ellipse">
            <a:avLst/>
          </a:prstGeom>
          <a:solidFill>
            <a:srgbClr val="FFFFFF"/>
          </a:solidFill>
          <a:ln w="19050" cap="flat" cmpd="sng">
            <a:solidFill>
              <a:srgbClr val="5E548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26" name="Google Shape;426;p29"/>
          <p:cNvSpPr/>
          <p:nvPr/>
        </p:nvSpPr>
        <p:spPr>
          <a:xfrm>
            <a:off x="7852410" y="4035247"/>
            <a:ext cx="685800" cy="68580"/>
          </a:xfrm>
          <a:prstGeom prst="rect">
            <a:avLst/>
          </a:prstGeom>
          <a:solidFill>
            <a:srgbClr val="EFEFE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27" name="Google Shape;427;p29"/>
          <p:cNvSpPr txBox="1"/>
          <p:nvPr/>
        </p:nvSpPr>
        <p:spPr>
          <a:xfrm>
            <a:off x="8572500" y="3977640"/>
            <a:ext cx="274320" cy="18379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0</a:t>
            </a:r>
            <a:endParaRPr sz="1100"/>
          </a:p>
        </p:txBody>
      </p:sp>
      <p:sp>
        <p:nvSpPr>
          <p:cNvPr id="428" name="Google Shape;428;p29"/>
          <p:cNvSpPr/>
          <p:nvPr/>
        </p:nvSpPr>
        <p:spPr>
          <a:xfrm>
            <a:off x="342900" y="4319168"/>
            <a:ext cx="89154" cy="89154"/>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29" name="Google Shape;429;p29"/>
          <p:cNvSpPr txBox="1"/>
          <p:nvPr/>
        </p:nvSpPr>
        <p:spPr>
          <a:xfrm>
            <a:off x="466344" y="4298594"/>
            <a:ext cx="356616"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genome</a:t>
            </a:r>
            <a:endParaRPr sz="1100"/>
          </a:p>
        </p:txBody>
      </p:sp>
      <p:sp>
        <p:nvSpPr>
          <p:cNvPr id="430" name="Google Shape;430;p29"/>
          <p:cNvSpPr/>
          <p:nvPr/>
        </p:nvSpPr>
        <p:spPr>
          <a:xfrm>
            <a:off x="836676" y="4319168"/>
            <a:ext cx="89154" cy="89154"/>
          </a:xfrm>
          <a:prstGeom prst="rect">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31" name="Google Shape;431;p29"/>
          <p:cNvSpPr txBox="1"/>
          <p:nvPr/>
        </p:nvSpPr>
        <p:spPr>
          <a:xfrm>
            <a:off x="960120" y="4298594"/>
            <a:ext cx="500634"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epigenome</a:t>
            </a:r>
            <a:endParaRPr sz="1100"/>
          </a:p>
        </p:txBody>
      </p:sp>
      <p:sp>
        <p:nvSpPr>
          <p:cNvPr id="432" name="Google Shape;432;p29"/>
          <p:cNvSpPr/>
          <p:nvPr/>
        </p:nvSpPr>
        <p:spPr>
          <a:xfrm>
            <a:off x="1474470" y="4319168"/>
            <a:ext cx="89154" cy="89154"/>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33" name="Google Shape;433;p29"/>
          <p:cNvSpPr txBox="1"/>
          <p:nvPr/>
        </p:nvSpPr>
        <p:spPr>
          <a:xfrm>
            <a:off x="1597914" y="4298594"/>
            <a:ext cx="692658"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transcriptome</a:t>
            </a:r>
            <a:endParaRPr sz="1100"/>
          </a:p>
        </p:txBody>
      </p:sp>
      <p:sp>
        <p:nvSpPr>
          <p:cNvPr id="434" name="Google Shape;434;p29"/>
          <p:cNvSpPr/>
          <p:nvPr/>
        </p:nvSpPr>
        <p:spPr>
          <a:xfrm>
            <a:off x="2304288" y="4319168"/>
            <a:ext cx="89154" cy="89154"/>
          </a:xfrm>
          <a:prstGeom prst="rect">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35" name="Google Shape;435;p29"/>
          <p:cNvSpPr txBox="1"/>
          <p:nvPr/>
        </p:nvSpPr>
        <p:spPr>
          <a:xfrm>
            <a:off x="2427732" y="4298594"/>
            <a:ext cx="452628"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proteome</a:t>
            </a:r>
            <a:endParaRPr sz="1100"/>
          </a:p>
        </p:txBody>
      </p:sp>
      <p:sp>
        <p:nvSpPr>
          <p:cNvPr id="436" name="Google Shape;436;p29"/>
          <p:cNvSpPr/>
          <p:nvPr/>
        </p:nvSpPr>
        <p:spPr>
          <a:xfrm>
            <a:off x="2894076" y="4319168"/>
            <a:ext cx="89154" cy="89154"/>
          </a:xfrm>
          <a:prstGeom prst="rect">
            <a:avLst/>
          </a:prstGeom>
          <a:solidFill>
            <a:srgbClr val="D98A2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37" name="Google Shape;437;p29"/>
          <p:cNvSpPr txBox="1"/>
          <p:nvPr/>
        </p:nvSpPr>
        <p:spPr>
          <a:xfrm>
            <a:off x="3017520" y="4298594"/>
            <a:ext cx="54864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metabolome</a:t>
            </a:r>
            <a:endParaRPr sz="1100"/>
          </a:p>
        </p:txBody>
      </p:sp>
      <p:sp>
        <p:nvSpPr>
          <p:cNvPr id="438" name="Google Shape;438;p29"/>
          <p:cNvSpPr txBox="1"/>
          <p:nvPr/>
        </p:nvSpPr>
        <p:spPr>
          <a:xfrm>
            <a:off x="3840480" y="4298594"/>
            <a:ext cx="150876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5F5F5F"/>
                </a:solidFill>
                <a:latin typeface="Calibri"/>
                <a:ea typeface="Calibri"/>
                <a:cs typeface="Calibri"/>
                <a:sym typeface="Calibri"/>
              </a:rPr>
              <a:t>dot size = platforms per stage</a:t>
            </a:r>
            <a:endParaRPr sz="1100"/>
          </a:p>
        </p:txBody>
      </p:sp>
      <p:sp>
        <p:nvSpPr>
          <p:cNvPr id="439" name="Google Shape;439;p29"/>
          <p:cNvSpPr txBox="1"/>
          <p:nvPr/>
        </p:nvSpPr>
        <p:spPr>
          <a:xfrm>
            <a:off x="342900" y="4786884"/>
            <a:ext cx="843534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9A9A9A"/>
                </a:solidFill>
                <a:latin typeface="Calibri"/>
                <a:ea typeface="Calibri"/>
                <a:cs typeface="Calibri"/>
                <a:sym typeface="Calibri"/>
              </a:rPr>
              <a:t>★ Assessed in the Atlas of Proteomic Technologies (aptatlas.org). Scope: technologies that measure a molecular layer; excluded CRISPR screens, cfDNA liquid biopsy and immune repertoire. Adoption today = 5 if ≥15 of the 20 companies have ≥20 papers (OpenAlex, 2020–25; subsidiaries matched, deCODE excluded from Amgen); 4 if 8–14; 3 if 3–7; 2 if ≥3 have ≥5 papers; else 1. Range: ≥10 or ≥30-paper thresholds,</a:t>
            </a:r>
            <a:endParaRPr sz="1100"/>
          </a:p>
          <a:p>
            <a:pPr marL="0" marR="0" lvl="0" indent="0" algn="l" rtl="0">
              <a:spcBef>
                <a:spcPts val="0"/>
              </a:spcBef>
              <a:spcAft>
                <a:spcPts val="0"/>
              </a:spcAft>
              <a:buNone/>
            </a:pPr>
            <a:r>
              <a:rPr lang="en" sz="600" b="0" i="0">
                <a:solidFill>
                  <a:srgbClr val="9A9A9A"/>
                </a:solidFill>
                <a:latin typeface="Calibri"/>
                <a:ea typeface="Calibri"/>
                <a:cs typeface="Calibri"/>
                <a:sym typeface="Calibri"/>
              </a:rPr>
              <a:t>size-normalised counts, expanded queries. Publications are a lower bound on use. Companies: Roche, Merck &amp; Co, J&amp;J, Pfizer, AstraZeneca, Novartis, BMS, Lilly, AbbVie, Sanofi, GSK, Novo Nordisk, Amgen, Gilead, Boehringer Ingelheim, Bayer, Takeda, Regeneron, Vertex, Biogen. Commercial evidence per category: adoption_evidence_by_category.csv.</a:t>
            </a:r>
            <a:endParaRPr sz="1100"/>
          </a:p>
        </p:txBody>
      </p:sp>
      <p:sp>
        <p:nvSpPr>
          <p:cNvPr id="440" name="Google Shape;440;p29"/>
          <p:cNvSpPr/>
          <p:nvPr/>
        </p:nvSpPr>
        <p:spPr>
          <a:xfrm>
            <a:off x="342900" y="4560569"/>
            <a:ext cx="41148" cy="164592"/>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41" name="Google Shape;441;p29"/>
          <p:cNvSpPr txBox="1"/>
          <p:nvPr/>
        </p:nvSpPr>
        <p:spPr>
          <a:xfrm>
            <a:off x="445770" y="4526280"/>
            <a:ext cx="8332470" cy="23317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800" b="1" i="0">
                <a:solidFill>
                  <a:srgbClr val="B5462E"/>
                </a:solidFill>
                <a:latin typeface="Calibri"/>
                <a:ea typeface="Calibri"/>
                <a:cs typeface="Calibri"/>
                <a:sym typeface="Calibri"/>
              </a:rPr>
              <a:t>For Parkinson's:  </a:t>
            </a:r>
            <a:r>
              <a:rPr lang="en" sz="700" b="0" i="0">
                <a:solidFill>
                  <a:srgbClr val="1F1F1F"/>
                </a:solidFill>
                <a:latin typeface="Calibri"/>
                <a:ea typeface="Calibri"/>
                <a:cs typeface="Calibri"/>
                <a:sym typeface="Calibri"/>
              </a:rPr>
              <a:t>Open PD resources already span most of these layers (GP2, AMP PD, PPMI, ASAP; slides 4–5). Spatial and single-cell methods need brain tissue, which only post-mortem PD resources provide.</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1"/>
        <p:cNvGrpSpPr/>
        <p:nvPr/>
      </p:nvGrpSpPr>
      <p:grpSpPr>
        <a:xfrm>
          <a:off x="0" y="0"/>
          <a:ext cx="0" cy="0"/>
          <a:chOff x="0" y="0"/>
          <a:chExt cx="0" cy="0"/>
        </a:xfrm>
      </p:grpSpPr>
      <p:sp>
        <p:nvSpPr>
          <p:cNvPr id="513" name="Google Shape;513;p31"/>
          <p:cNvSpPr txBox="1"/>
          <p:nvPr/>
        </p:nvSpPr>
        <p:spPr>
          <a:xfrm>
            <a:off x="342900" y="178308"/>
            <a:ext cx="8503920" cy="2616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700" b="1" dirty="0">
                <a:solidFill>
                  <a:srgbClr val="1F1F1F"/>
                </a:solidFill>
                <a:latin typeface="Calibri"/>
                <a:ea typeface="Calibri"/>
                <a:cs typeface="Calibri"/>
                <a:sym typeface="Calibri"/>
              </a:rPr>
              <a:t>R</a:t>
            </a:r>
            <a:r>
              <a:rPr lang="en" sz="1700" b="1" i="0" dirty="0">
                <a:solidFill>
                  <a:srgbClr val="1F1F1F"/>
                </a:solidFill>
                <a:latin typeface="Calibri"/>
                <a:ea typeface="Calibri"/>
                <a:cs typeface="Calibri"/>
                <a:sym typeface="Calibri"/>
              </a:rPr>
              <a:t>ecent omics pharma partnerships are </a:t>
            </a:r>
            <a:r>
              <a:rPr lang="en" sz="1700" b="1" i="0" dirty="0">
                <a:solidFill>
                  <a:schemeClr val="accent4"/>
                </a:solidFill>
                <a:latin typeface="Calibri"/>
                <a:ea typeface="Calibri"/>
                <a:cs typeface="Calibri"/>
                <a:sym typeface="Calibri"/>
              </a:rPr>
              <a:t>pairing population-scale data </a:t>
            </a:r>
            <a:r>
              <a:rPr lang="en" sz="1700" b="1" i="0" dirty="0">
                <a:solidFill>
                  <a:srgbClr val="1F1F1F"/>
                </a:solidFill>
                <a:latin typeface="Calibri"/>
                <a:ea typeface="Calibri"/>
                <a:cs typeface="Calibri"/>
                <a:sym typeface="Calibri"/>
              </a:rPr>
              <a:t>with </a:t>
            </a:r>
            <a:r>
              <a:rPr lang="en" sz="1700" b="1" i="0" dirty="0">
                <a:solidFill>
                  <a:srgbClr val="003F3F"/>
                </a:solidFill>
                <a:latin typeface="Calibri"/>
                <a:ea typeface="Calibri"/>
                <a:cs typeface="Calibri"/>
                <a:sym typeface="Calibri"/>
              </a:rPr>
              <a:t>machine learning</a:t>
            </a:r>
            <a:endParaRPr sz="1100" dirty="0">
              <a:solidFill>
                <a:srgbClr val="003F3F"/>
              </a:solidFill>
            </a:endParaRPr>
          </a:p>
        </p:txBody>
      </p:sp>
      <p:cxnSp>
        <p:nvCxnSpPr>
          <p:cNvPr id="514" name="Google Shape;514;p31"/>
          <p:cNvCxnSpPr/>
          <p:nvPr/>
        </p:nvCxnSpPr>
        <p:spPr>
          <a:xfrm>
            <a:off x="342900" y="795528"/>
            <a:ext cx="8572500" cy="0"/>
          </a:xfrm>
          <a:prstGeom prst="straightConnector1">
            <a:avLst/>
          </a:prstGeom>
          <a:noFill/>
          <a:ln w="9525" cap="flat" cmpd="sng">
            <a:solidFill>
              <a:srgbClr val="DADAD6"/>
            </a:solidFill>
            <a:prstDash val="solid"/>
            <a:round/>
            <a:headEnd type="none" w="sm" len="sm"/>
            <a:tailEnd type="none" w="sm" len="sm"/>
          </a:ln>
        </p:spPr>
      </p:cxnSp>
      <p:sp>
        <p:nvSpPr>
          <p:cNvPr id="515" name="Google Shape;515;p31"/>
          <p:cNvSpPr txBox="1"/>
          <p:nvPr/>
        </p:nvSpPr>
        <p:spPr>
          <a:xfrm>
            <a:off x="342900" y="507492"/>
            <a:ext cx="8503920"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0" i="0">
                <a:solidFill>
                  <a:srgbClr val="5F5F5F"/>
                </a:solidFill>
                <a:latin typeface="Calibri"/>
                <a:ea typeface="Calibri"/>
                <a:cs typeface="Calibri"/>
                <a:sym typeface="Calibri"/>
              </a:rPr>
              <a:t>Selected initiatives and partnerships, 2022–2026; figures as announced.</a:t>
            </a:r>
            <a:endParaRPr sz="1100"/>
          </a:p>
        </p:txBody>
      </p:sp>
      <p:cxnSp>
        <p:nvCxnSpPr>
          <p:cNvPr id="516" name="Google Shape;516;p31"/>
          <p:cNvCxnSpPr/>
          <p:nvPr/>
        </p:nvCxnSpPr>
        <p:spPr>
          <a:xfrm>
            <a:off x="342900" y="905256"/>
            <a:ext cx="2756915" cy="0"/>
          </a:xfrm>
          <a:prstGeom prst="straightConnector1">
            <a:avLst/>
          </a:prstGeom>
          <a:noFill/>
          <a:ln w="9525" cap="flat" cmpd="sng">
            <a:solidFill>
              <a:srgbClr val="3A3A3A"/>
            </a:solidFill>
            <a:prstDash val="solid"/>
            <a:round/>
            <a:headEnd type="none" w="sm" len="sm"/>
            <a:tailEnd type="none" w="sm" len="sm"/>
          </a:ln>
        </p:spPr>
      </p:cxnSp>
      <p:sp>
        <p:nvSpPr>
          <p:cNvPr id="517" name="Google Shape;517;p31"/>
          <p:cNvSpPr txBox="1"/>
          <p:nvPr/>
        </p:nvSpPr>
        <p:spPr>
          <a:xfrm>
            <a:off x="342900" y="973836"/>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UKB-PPP Phase 2</a:t>
            </a:r>
            <a:endParaRPr sz="1100"/>
          </a:p>
        </p:txBody>
      </p:sp>
      <p:sp>
        <p:nvSpPr>
          <p:cNvPr id="518" name="Google Shape;518;p31"/>
          <p:cNvSpPr txBox="1"/>
          <p:nvPr/>
        </p:nvSpPr>
        <p:spPr>
          <a:xfrm>
            <a:off x="2551176" y="973836"/>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2025</a:t>
            </a:r>
            <a:endParaRPr sz="1100"/>
          </a:p>
        </p:txBody>
      </p:sp>
      <p:sp>
        <p:nvSpPr>
          <p:cNvPr id="519" name="Google Shape;519;p31"/>
          <p:cNvSpPr txBox="1"/>
          <p:nvPr/>
        </p:nvSpPr>
        <p:spPr>
          <a:xfrm>
            <a:off x="342900" y="1207008"/>
            <a:ext cx="1659635" cy="4526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5E5486"/>
                </a:solidFill>
                <a:latin typeface="Calibri"/>
                <a:ea typeface="Calibri"/>
                <a:cs typeface="Calibri"/>
                <a:sym typeface="Calibri"/>
              </a:rPr>
              <a:t>600k plasma samples × 5,400+ proteins</a:t>
            </a:r>
            <a:endParaRPr sz="1100"/>
          </a:p>
        </p:txBody>
      </p:sp>
      <p:sp>
        <p:nvSpPr>
          <p:cNvPr id="520" name="Google Shape;520;p31"/>
          <p:cNvSpPr txBox="1"/>
          <p:nvPr/>
        </p:nvSpPr>
        <p:spPr>
          <a:xfrm>
            <a:off x="342900" y="1741932"/>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14 biopharma partners; population-scale plasma proteomics</a:t>
            </a:r>
            <a:endParaRPr sz="1100"/>
          </a:p>
        </p:txBody>
      </p:sp>
      <p:cxnSp>
        <p:nvCxnSpPr>
          <p:cNvPr id="521" name="Google Shape;521;p31"/>
          <p:cNvCxnSpPr/>
          <p:nvPr/>
        </p:nvCxnSpPr>
        <p:spPr>
          <a:xfrm>
            <a:off x="3230118" y="905256"/>
            <a:ext cx="2756916" cy="0"/>
          </a:xfrm>
          <a:prstGeom prst="straightConnector1">
            <a:avLst/>
          </a:prstGeom>
          <a:noFill/>
          <a:ln w="9525" cap="flat" cmpd="sng">
            <a:solidFill>
              <a:srgbClr val="3A3A3A"/>
            </a:solidFill>
            <a:prstDash val="solid"/>
            <a:round/>
            <a:headEnd type="none" w="sm" len="sm"/>
            <a:tailEnd type="none" w="sm" len="sm"/>
          </a:ln>
        </p:spPr>
      </p:cxnSp>
      <p:sp>
        <p:nvSpPr>
          <p:cNvPr id="522" name="Google Shape;522;p31"/>
          <p:cNvSpPr txBox="1"/>
          <p:nvPr/>
        </p:nvSpPr>
        <p:spPr>
          <a:xfrm>
            <a:off x="3230118" y="973836"/>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CZI Billion Cells Project</a:t>
            </a:r>
            <a:endParaRPr sz="1100"/>
          </a:p>
        </p:txBody>
      </p:sp>
      <p:sp>
        <p:nvSpPr>
          <p:cNvPr id="523" name="Google Shape;523;p31"/>
          <p:cNvSpPr txBox="1"/>
          <p:nvPr/>
        </p:nvSpPr>
        <p:spPr>
          <a:xfrm>
            <a:off x="5438394" y="973836"/>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2025</a:t>
            </a:r>
            <a:endParaRPr sz="1100"/>
          </a:p>
        </p:txBody>
      </p:sp>
      <p:sp>
        <p:nvSpPr>
          <p:cNvPr id="524" name="Google Shape;524;p31"/>
          <p:cNvSpPr txBox="1"/>
          <p:nvPr/>
        </p:nvSpPr>
        <p:spPr>
          <a:xfrm>
            <a:off x="3230118" y="1207008"/>
            <a:ext cx="1659635" cy="4526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B5462E"/>
                </a:solidFill>
                <a:latin typeface="Calibri"/>
                <a:ea typeface="Calibri"/>
                <a:cs typeface="Calibri"/>
                <a:sym typeface="Calibri"/>
              </a:rPr>
              <a:t>1 billion single cells</a:t>
            </a:r>
            <a:endParaRPr sz="1100"/>
          </a:p>
        </p:txBody>
      </p:sp>
      <p:sp>
        <p:nvSpPr>
          <p:cNvPr id="525" name="Google Shape;525;p31"/>
          <p:cNvSpPr txBox="1"/>
          <p:nvPr/>
        </p:nvSpPr>
        <p:spPr>
          <a:xfrm>
            <a:off x="3230118" y="1741932"/>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With 10x Genomics and Ultima; data to train cell-level AI models</a:t>
            </a:r>
            <a:endParaRPr sz="1100"/>
          </a:p>
        </p:txBody>
      </p:sp>
      <p:cxnSp>
        <p:nvCxnSpPr>
          <p:cNvPr id="526" name="Google Shape;526;p31"/>
          <p:cNvCxnSpPr/>
          <p:nvPr/>
        </p:nvCxnSpPr>
        <p:spPr>
          <a:xfrm>
            <a:off x="6117336" y="905256"/>
            <a:ext cx="2756916" cy="0"/>
          </a:xfrm>
          <a:prstGeom prst="straightConnector1">
            <a:avLst/>
          </a:prstGeom>
          <a:noFill/>
          <a:ln w="9525" cap="flat" cmpd="sng">
            <a:solidFill>
              <a:srgbClr val="3A3A3A"/>
            </a:solidFill>
            <a:prstDash val="solid"/>
            <a:round/>
            <a:headEnd type="none" w="sm" len="sm"/>
            <a:tailEnd type="none" w="sm" len="sm"/>
          </a:ln>
        </p:spPr>
      </p:cxnSp>
      <p:sp>
        <p:nvSpPr>
          <p:cNvPr id="527" name="Google Shape;527;p31"/>
          <p:cNvSpPr txBox="1"/>
          <p:nvPr/>
        </p:nvSpPr>
        <p:spPr>
          <a:xfrm>
            <a:off x="6117336" y="973836"/>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Tahoe-100M</a:t>
            </a:r>
            <a:endParaRPr sz="1100"/>
          </a:p>
        </p:txBody>
      </p:sp>
      <p:sp>
        <p:nvSpPr>
          <p:cNvPr id="528" name="Google Shape;528;p31"/>
          <p:cNvSpPr txBox="1"/>
          <p:nvPr/>
        </p:nvSpPr>
        <p:spPr>
          <a:xfrm>
            <a:off x="8325611" y="973836"/>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2025</a:t>
            </a:r>
            <a:endParaRPr sz="1100"/>
          </a:p>
        </p:txBody>
      </p:sp>
      <p:sp>
        <p:nvSpPr>
          <p:cNvPr id="529" name="Google Shape;529;p31"/>
          <p:cNvSpPr txBox="1"/>
          <p:nvPr/>
        </p:nvSpPr>
        <p:spPr>
          <a:xfrm>
            <a:off x="6117336" y="1207008"/>
            <a:ext cx="1659635" cy="4526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B5462E"/>
                </a:solidFill>
                <a:latin typeface="Calibri"/>
                <a:ea typeface="Calibri"/>
                <a:cs typeface="Calibri"/>
                <a:sym typeface="Calibri"/>
              </a:rPr>
              <a:t>100M cells · 50 cancer cell lines × 379 drugs</a:t>
            </a:r>
            <a:endParaRPr sz="1100"/>
          </a:p>
        </p:txBody>
      </p:sp>
      <p:sp>
        <p:nvSpPr>
          <p:cNvPr id="530" name="Google Shape;530;p31"/>
          <p:cNvSpPr txBox="1"/>
          <p:nvPr/>
        </p:nvSpPr>
        <p:spPr>
          <a:xfrm>
            <a:off x="6117336" y="1741932"/>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Open single-cell perturbation atlas; ~1,100 drug-dose conditions</a:t>
            </a:r>
            <a:endParaRPr sz="1100"/>
          </a:p>
        </p:txBody>
      </p:sp>
      <p:cxnSp>
        <p:nvCxnSpPr>
          <p:cNvPr id="531" name="Google Shape;531;p31"/>
          <p:cNvCxnSpPr/>
          <p:nvPr/>
        </p:nvCxnSpPr>
        <p:spPr>
          <a:xfrm>
            <a:off x="342900" y="2098548"/>
            <a:ext cx="2756915" cy="0"/>
          </a:xfrm>
          <a:prstGeom prst="straightConnector1">
            <a:avLst/>
          </a:prstGeom>
          <a:noFill/>
          <a:ln w="9525" cap="flat" cmpd="sng">
            <a:solidFill>
              <a:srgbClr val="3A3A3A"/>
            </a:solidFill>
            <a:prstDash val="solid"/>
            <a:round/>
            <a:headEnd type="none" w="sm" len="sm"/>
            <a:tailEnd type="none" w="sm" len="sm"/>
          </a:ln>
        </p:spPr>
      </p:cxnSp>
      <p:sp>
        <p:nvSpPr>
          <p:cNvPr id="532" name="Google Shape;532;p31"/>
          <p:cNvSpPr txBox="1"/>
          <p:nvPr/>
        </p:nvSpPr>
        <p:spPr>
          <a:xfrm>
            <a:off x="342900" y="2167128"/>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Human Cell Atlas</a:t>
            </a:r>
            <a:endParaRPr sz="1100"/>
          </a:p>
        </p:txBody>
      </p:sp>
      <p:sp>
        <p:nvSpPr>
          <p:cNvPr id="533" name="Google Shape;533;p31"/>
          <p:cNvSpPr txBox="1"/>
          <p:nvPr/>
        </p:nvSpPr>
        <p:spPr>
          <a:xfrm>
            <a:off x="2551176" y="2167128"/>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2024</a:t>
            </a:r>
            <a:endParaRPr sz="1100"/>
          </a:p>
        </p:txBody>
      </p:sp>
      <p:sp>
        <p:nvSpPr>
          <p:cNvPr id="534" name="Google Shape;534;p31"/>
          <p:cNvSpPr txBox="1"/>
          <p:nvPr/>
        </p:nvSpPr>
        <p:spPr>
          <a:xfrm>
            <a:off x="342900" y="2400300"/>
            <a:ext cx="1659635" cy="4526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B5462E"/>
                </a:solidFill>
                <a:latin typeface="Calibri"/>
                <a:ea typeface="Calibri"/>
                <a:cs typeface="Calibri"/>
                <a:sym typeface="Calibri"/>
              </a:rPr>
              <a:t>62M cells · 9,000 donors</a:t>
            </a:r>
            <a:endParaRPr sz="1100"/>
          </a:p>
        </p:txBody>
      </p:sp>
      <p:sp>
        <p:nvSpPr>
          <p:cNvPr id="535" name="Google Shape;535;p31"/>
          <p:cNvSpPr txBox="1"/>
          <p:nvPr/>
        </p:nvSpPr>
        <p:spPr>
          <a:xfrm>
            <a:off x="342900" y="2935224"/>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First-draft reference maps of human cell types</a:t>
            </a:r>
            <a:endParaRPr sz="1100"/>
          </a:p>
        </p:txBody>
      </p:sp>
      <p:cxnSp>
        <p:nvCxnSpPr>
          <p:cNvPr id="536" name="Google Shape;536;p31"/>
          <p:cNvCxnSpPr/>
          <p:nvPr/>
        </p:nvCxnSpPr>
        <p:spPr>
          <a:xfrm>
            <a:off x="3230118" y="2098548"/>
            <a:ext cx="2756916" cy="0"/>
          </a:xfrm>
          <a:prstGeom prst="straightConnector1">
            <a:avLst/>
          </a:prstGeom>
          <a:noFill/>
          <a:ln w="9525" cap="flat" cmpd="sng">
            <a:solidFill>
              <a:srgbClr val="3A3A3A"/>
            </a:solidFill>
            <a:prstDash val="solid"/>
            <a:round/>
            <a:headEnd type="none" w="sm" len="sm"/>
            <a:tailEnd type="none" w="sm" len="sm"/>
          </a:ln>
        </p:spPr>
      </p:cxnSp>
      <p:sp>
        <p:nvSpPr>
          <p:cNvPr id="537" name="Google Shape;537;p31"/>
          <p:cNvSpPr txBox="1"/>
          <p:nvPr/>
        </p:nvSpPr>
        <p:spPr>
          <a:xfrm>
            <a:off x="3230118" y="2167128"/>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NVIDIA × Illumina</a:t>
            </a:r>
            <a:endParaRPr sz="1100"/>
          </a:p>
        </p:txBody>
      </p:sp>
      <p:sp>
        <p:nvSpPr>
          <p:cNvPr id="538" name="Google Shape;538;p31"/>
          <p:cNvSpPr txBox="1"/>
          <p:nvPr/>
        </p:nvSpPr>
        <p:spPr>
          <a:xfrm>
            <a:off x="5438394" y="2167128"/>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2025</a:t>
            </a:r>
            <a:endParaRPr sz="1100"/>
          </a:p>
        </p:txBody>
      </p:sp>
      <p:sp>
        <p:nvSpPr>
          <p:cNvPr id="539" name="Google Shape;539;p31"/>
          <p:cNvSpPr txBox="1"/>
          <p:nvPr/>
        </p:nvSpPr>
        <p:spPr>
          <a:xfrm>
            <a:off x="3230118" y="2400300"/>
            <a:ext cx="1659635" cy="4526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8A7A2E"/>
                </a:solidFill>
                <a:latin typeface="Calibri"/>
                <a:ea typeface="Calibri"/>
                <a:cs typeface="Calibri"/>
                <a:sym typeface="Calibri"/>
              </a:rPr>
              <a:t>DRAGEN + BioNeMo</a:t>
            </a:r>
            <a:endParaRPr sz="1100"/>
          </a:p>
        </p:txBody>
      </p:sp>
      <p:sp>
        <p:nvSpPr>
          <p:cNvPr id="540" name="Google Shape;540;p31"/>
          <p:cNvSpPr txBox="1"/>
          <p:nvPr/>
        </p:nvSpPr>
        <p:spPr>
          <a:xfrm>
            <a:off x="3230118" y="2935224"/>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Accelerated computing for multiomic analysis</a:t>
            </a:r>
            <a:endParaRPr sz="1100"/>
          </a:p>
        </p:txBody>
      </p:sp>
      <p:cxnSp>
        <p:nvCxnSpPr>
          <p:cNvPr id="541" name="Google Shape;541;p31"/>
          <p:cNvCxnSpPr/>
          <p:nvPr/>
        </p:nvCxnSpPr>
        <p:spPr>
          <a:xfrm>
            <a:off x="6117336" y="2098548"/>
            <a:ext cx="2756916" cy="0"/>
          </a:xfrm>
          <a:prstGeom prst="straightConnector1">
            <a:avLst/>
          </a:prstGeom>
          <a:noFill/>
          <a:ln w="19050" cap="flat" cmpd="sng">
            <a:solidFill>
              <a:srgbClr val="B5462E"/>
            </a:solidFill>
            <a:prstDash val="solid"/>
            <a:round/>
            <a:headEnd type="none" w="sm" len="sm"/>
            <a:tailEnd type="none" w="sm" len="sm"/>
          </a:ln>
        </p:spPr>
      </p:cxnSp>
      <p:sp>
        <p:nvSpPr>
          <p:cNvPr id="542" name="Google Shape;542;p31"/>
          <p:cNvSpPr txBox="1"/>
          <p:nvPr/>
        </p:nvSpPr>
        <p:spPr>
          <a:xfrm>
            <a:off x="6117336" y="2167128"/>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GNPC</a:t>
            </a:r>
            <a:endParaRPr sz="1100"/>
          </a:p>
        </p:txBody>
      </p:sp>
      <p:sp>
        <p:nvSpPr>
          <p:cNvPr id="543" name="Google Shape;543;p31"/>
          <p:cNvSpPr txBox="1"/>
          <p:nvPr/>
        </p:nvSpPr>
        <p:spPr>
          <a:xfrm>
            <a:off x="8325611" y="2167128"/>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2025</a:t>
            </a:r>
            <a:endParaRPr sz="1100"/>
          </a:p>
        </p:txBody>
      </p:sp>
      <p:sp>
        <p:nvSpPr>
          <p:cNvPr id="544" name="Google Shape;544;p31"/>
          <p:cNvSpPr txBox="1"/>
          <p:nvPr/>
        </p:nvSpPr>
        <p:spPr>
          <a:xfrm>
            <a:off x="6117336" y="2400300"/>
            <a:ext cx="1659635" cy="4526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5E5486"/>
                </a:solidFill>
                <a:latin typeface="Calibri"/>
                <a:ea typeface="Calibri"/>
                <a:cs typeface="Calibri"/>
                <a:sym typeface="Calibri"/>
              </a:rPr>
              <a:t>31,083 samples · 18,645 people</a:t>
            </a:r>
            <a:endParaRPr sz="1100"/>
          </a:p>
        </p:txBody>
      </p:sp>
      <p:sp>
        <p:nvSpPr>
          <p:cNvPr id="545" name="Google Shape;545;p31"/>
          <p:cNvSpPr txBox="1"/>
          <p:nvPr/>
        </p:nvSpPr>
        <p:spPr>
          <a:xfrm>
            <a:off x="6117336" y="2935224"/>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AD, PD, ALS, FTD: plasma, serum and CSF proteomics (mostly SomaScan); public July 2025</a:t>
            </a:r>
            <a:endParaRPr sz="1100"/>
          </a:p>
        </p:txBody>
      </p:sp>
      <p:cxnSp>
        <p:nvCxnSpPr>
          <p:cNvPr id="546" name="Google Shape;546;p31"/>
          <p:cNvCxnSpPr/>
          <p:nvPr/>
        </p:nvCxnSpPr>
        <p:spPr>
          <a:xfrm>
            <a:off x="342900" y="3291840"/>
            <a:ext cx="2756915" cy="0"/>
          </a:xfrm>
          <a:prstGeom prst="straightConnector1">
            <a:avLst/>
          </a:prstGeom>
          <a:noFill/>
          <a:ln w="9525" cap="flat" cmpd="sng">
            <a:solidFill>
              <a:srgbClr val="3A3A3A"/>
            </a:solidFill>
            <a:prstDash val="solid"/>
            <a:round/>
            <a:headEnd type="none" w="sm" len="sm"/>
            <a:tailEnd type="none" w="sm" len="sm"/>
          </a:ln>
        </p:spPr>
      </p:cxnSp>
      <p:sp>
        <p:nvSpPr>
          <p:cNvPr id="547" name="Google Shape;547;p31"/>
          <p:cNvSpPr txBox="1"/>
          <p:nvPr/>
        </p:nvSpPr>
        <p:spPr>
          <a:xfrm>
            <a:off x="342900" y="3360420"/>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PRECISE-SG100K pharma consortium</a:t>
            </a:r>
            <a:endParaRPr sz="1100"/>
          </a:p>
        </p:txBody>
      </p:sp>
      <p:sp>
        <p:nvSpPr>
          <p:cNvPr id="548" name="Google Shape;548;p31"/>
          <p:cNvSpPr txBox="1"/>
          <p:nvPr/>
        </p:nvSpPr>
        <p:spPr>
          <a:xfrm>
            <a:off x="2551176" y="3360420"/>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2025–26</a:t>
            </a:r>
            <a:endParaRPr sz="1100"/>
          </a:p>
        </p:txBody>
      </p:sp>
      <p:sp>
        <p:nvSpPr>
          <p:cNvPr id="549" name="Google Shape;549;p31"/>
          <p:cNvSpPr txBox="1"/>
          <p:nvPr/>
        </p:nvSpPr>
        <p:spPr>
          <a:xfrm>
            <a:off x="342900" y="3593592"/>
            <a:ext cx="1659635" cy="4526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0E6B62"/>
                </a:solidFill>
                <a:latin typeface="Calibri"/>
                <a:ea typeface="Calibri"/>
                <a:cs typeface="Calibri"/>
                <a:sym typeface="Calibri"/>
              </a:rPr>
              <a:t>100,000 multi-ancestry participants</a:t>
            </a:r>
            <a:endParaRPr sz="1100"/>
          </a:p>
        </p:txBody>
      </p:sp>
      <p:sp>
        <p:nvSpPr>
          <p:cNvPr id="550" name="Google Shape;550;p31"/>
          <p:cNvSpPr txBox="1"/>
          <p:nvPr/>
        </p:nvSpPr>
        <p:spPr>
          <a:xfrm>
            <a:off x="342900" y="4128516"/>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Alnylam, Bayer, Boehringer Ingelheim, Novo Nordisk, GSK; pre-competitive access</a:t>
            </a:r>
            <a:endParaRPr sz="1100"/>
          </a:p>
        </p:txBody>
      </p:sp>
      <p:cxnSp>
        <p:nvCxnSpPr>
          <p:cNvPr id="551" name="Google Shape;551;p31"/>
          <p:cNvCxnSpPr/>
          <p:nvPr/>
        </p:nvCxnSpPr>
        <p:spPr>
          <a:xfrm>
            <a:off x="3230118" y="3291840"/>
            <a:ext cx="2756916" cy="0"/>
          </a:xfrm>
          <a:prstGeom prst="straightConnector1">
            <a:avLst/>
          </a:prstGeom>
          <a:noFill/>
          <a:ln w="9525" cap="flat" cmpd="sng">
            <a:solidFill>
              <a:srgbClr val="3A3A3A"/>
            </a:solidFill>
            <a:prstDash val="solid"/>
            <a:round/>
            <a:headEnd type="none" w="sm" len="sm"/>
            <a:tailEnd type="none" w="sm" len="sm"/>
          </a:ln>
        </p:spPr>
      </p:cxnSp>
      <p:sp>
        <p:nvSpPr>
          <p:cNvPr id="552" name="Google Shape;552;p31"/>
          <p:cNvSpPr txBox="1"/>
          <p:nvPr/>
        </p:nvSpPr>
        <p:spPr>
          <a:xfrm>
            <a:off x="3230118" y="3360420"/>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Recursion × Helix</a:t>
            </a:r>
            <a:endParaRPr sz="1100"/>
          </a:p>
        </p:txBody>
      </p:sp>
      <p:sp>
        <p:nvSpPr>
          <p:cNvPr id="553" name="Google Shape;553;p31"/>
          <p:cNvSpPr txBox="1"/>
          <p:nvPr/>
        </p:nvSpPr>
        <p:spPr>
          <a:xfrm>
            <a:off x="5438394" y="3360420"/>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2024</a:t>
            </a:r>
            <a:endParaRPr sz="1100"/>
          </a:p>
        </p:txBody>
      </p:sp>
      <p:sp>
        <p:nvSpPr>
          <p:cNvPr id="554" name="Google Shape;554;p31"/>
          <p:cNvSpPr txBox="1"/>
          <p:nvPr/>
        </p:nvSpPr>
        <p:spPr>
          <a:xfrm>
            <a:off x="3230125" y="3589985"/>
            <a:ext cx="1440900" cy="27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0E6B62"/>
                </a:solidFill>
                <a:latin typeface="Calibri"/>
                <a:ea typeface="Calibri"/>
                <a:cs typeface="Calibri"/>
                <a:sym typeface="Calibri"/>
              </a:rPr>
              <a:t>Exome + clinical data at population scale</a:t>
            </a:r>
            <a:endParaRPr sz="1100"/>
          </a:p>
        </p:txBody>
      </p:sp>
      <p:sp>
        <p:nvSpPr>
          <p:cNvPr id="555" name="Google Shape;555;p31"/>
          <p:cNvSpPr txBox="1"/>
          <p:nvPr/>
        </p:nvSpPr>
        <p:spPr>
          <a:xfrm>
            <a:off x="3230118" y="4128516"/>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Licensed data to train causal-inference models</a:t>
            </a:r>
            <a:endParaRPr sz="1100"/>
          </a:p>
        </p:txBody>
      </p:sp>
      <p:cxnSp>
        <p:nvCxnSpPr>
          <p:cNvPr id="556" name="Google Shape;556;p31"/>
          <p:cNvCxnSpPr/>
          <p:nvPr/>
        </p:nvCxnSpPr>
        <p:spPr>
          <a:xfrm>
            <a:off x="6117336" y="3291840"/>
            <a:ext cx="2756916" cy="0"/>
          </a:xfrm>
          <a:prstGeom prst="straightConnector1">
            <a:avLst/>
          </a:prstGeom>
          <a:noFill/>
          <a:ln w="9525" cap="flat" cmpd="sng">
            <a:solidFill>
              <a:srgbClr val="3A3A3A"/>
            </a:solidFill>
            <a:prstDash val="solid"/>
            <a:round/>
            <a:headEnd type="none" w="sm" len="sm"/>
            <a:tailEnd type="none" w="sm" len="sm"/>
          </a:ln>
        </p:spPr>
      </p:cxnSp>
      <p:sp>
        <p:nvSpPr>
          <p:cNvPr id="557" name="Google Shape;557;p31"/>
          <p:cNvSpPr txBox="1"/>
          <p:nvPr/>
        </p:nvSpPr>
        <p:spPr>
          <a:xfrm>
            <a:off x="6117336" y="3360420"/>
            <a:ext cx="2071115" cy="19202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a:solidFill>
                  <a:srgbClr val="1F1F1F"/>
                </a:solidFill>
                <a:latin typeface="Calibri"/>
                <a:ea typeface="Calibri"/>
                <a:cs typeface="Calibri"/>
                <a:sym typeface="Calibri"/>
              </a:rPr>
              <a:t>Our Future Health (UK)</a:t>
            </a:r>
            <a:endParaRPr sz="1100"/>
          </a:p>
        </p:txBody>
      </p:sp>
      <p:sp>
        <p:nvSpPr>
          <p:cNvPr id="558" name="Google Shape;558;p31"/>
          <p:cNvSpPr txBox="1"/>
          <p:nvPr/>
        </p:nvSpPr>
        <p:spPr>
          <a:xfrm>
            <a:off x="8325611" y="3360420"/>
            <a:ext cx="452628" cy="17145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 sz="700" b="1" i="0">
                <a:solidFill>
                  <a:srgbClr val="5F5F5F"/>
                </a:solidFill>
                <a:latin typeface="Calibri"/>
                <a:ea typeface="Calibri"/>
                <a:cs typeface="Calibri"/>
                <a:sym typeface="Calibri"/>
              </a:rPr>
              <a:t>2022–</a:t>
            </a:r>
            <a:endParaRPr sz="1100"/>
          </a:p>
        </p:txBody>
      </p:sp>
      <p:sp>
        <p:nvSpPr>
          <p:cNvPr id="559" name="Google Shape;559;p31"/>
          <p:cNvSpPr txBox="1"/>
          <p:nvPr/>
        </p:nvSpPr>
        <p:spPr>
          <a:xfrm>
            <a:off x="6117336" y="3593592"/>
            <a:ext cx="1659635" cy="4526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0E6B62"/>
                </a:solidFill>
                <a:latin typeface="Calibri"/>
                <a:ea typeface="Calibri"/>
                <a:cs typeface="Calibri"/>
                <a:sym typeface="Calibri"/>
              </a:rPr>
              <a:t>Up to 5M participants</a:t>
            </a:r>
            <a:endParaRPr sz="1100"/>
          </a:p>
        </p:txBody>
      </p:sp>
      <p:sp>
        <p:nvSpPr>
          <p:cNvPr id="560" name="Google Shape;560;p31"/>
          <p:cNvSpPr txBox="1"/>
          <p:nvPr/>
        </p:nvSpPr>
        <p:spPr>
          <a:xfrm>
            <a:off x="6117336" y="4128516"/>
            <a:ext cx="2537459"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Industry-partnered cohort for prevention and drug R&amp;D</a:t>
            </a:r>
            <a:endParaRPr sz="1100"/>
          </a:p>
        </p:txBody>
      </p:sp>
      <p:sp>
        <p:nvSpPr>
          <p:cNvPr id="561" name="Google Shape;561;p31"/>
          <p:cNvSpPr/>
          <p:nvPr/>
        </p:nvSpPr>
        <p:spPr>
          <a:xfrm>
            <a:off x="342900" y="4663440"/>
            <a:ext cx="96012" cy="96012"/>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62" name="Google Shape;562;p31"/>
          <p:cNvSpPr txBox="1"/>
          <p:nvPr/>
        </p:nvSpPr>
        <p:spPr>
          <a:xfrm>
            <a:off x="473202" y="4649724"/>
            <a:ext cx="377189"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genome</a:t>
            </a:r>
            <a:endParaRPr sz="1100"/>
          </a:p>
        </p:txBody>
      </p:sp>
      <p:sp>
        <p:nvSpPr>
          <p:cNvPr id="563" name="Google Shape;563;p31"/>
          <p:cNvSpPr/>
          <p:nvPr/>
        </p:nvSpPr>
        <p:spPr>
          <a:xfrm>
            <a:off x="870966" y="4663440"/>
            <a:ext cx="96012" cy="96012"/>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64" name="Google Shape;564;p31"/>
          <p:cNvSpPr txBox="1"/>
          <p:nvPr/>
        </p:nvSpPr>
        <p:spPr>
          <a:xfrm>
            <a:off x="1001268" y="4649724"/>
            <a:ext cx="737235"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transcriptome</a:t>
            </a:r>
            <a:endParaRPr sz="1100"/>
          </a:p>
        </p:txBody>
      </p:sp>
      <p:sp>
        <p:nvSpPr>
          <p:cNvPr id="565" name="Google Shape;565;p31"/>
          <p:cNvSpPr/>
          <p:nvPr/>
        </p:nvSpPr>
        <p:spPr>
          <a:xfrm>
            <a:off x="1759077" y="4663440"/>
            <a:ext cx="96012" cy="96012"/>
          </a:xfrm>
          <a:prstGeom prst="rect">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66" name="Google Shape;566;p31"/>
          <p:cNvSpPr txBox="1"/>
          <p:nvPr/>
        </p:nvSpPr>
        <p:spPr>
          <a:xfrm>
            <a:off x="1889379" y="4649724"/>
            <a:ext cx="48006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proteome</a:t>
            </a:r>
            <a:endParaRPr sz="1100"/>
          </a:p>
        </p:txBody>
      </p:sp>
      <p:sp>
        <p:nvSpPr>
          <p:cNvPr id="567" name="Google Shape;567;p31"/>
          <p:cNvSpPr/>
          <p:nvPr/>
        </p:nvSpPr>
        <p:spPr>
          <a:xfrm>
            <a:off x="2390013" y="4663440"/>
            <a:ext cx="96012" cy="96012"/>
          </a:xfrm>
          <a:prstGeom prst="rect">
            <a:avLst/>
          </a:prstGeom>
          <a:solidFill>
            <a:srgbClr val="8A7A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68" name="Google Shape;568;p31"/>
          <p:cNvSpPr txBox="1"/>
          <p:nvPr/>
        </p:nvSpPr>
        <p:spPr>
          <a:xfrm>
            <a:off x="2520315" y="4649724"/>
            <a:ext cx="120015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multi-omic / computing</a:t>
            </a:r>
            <a:endParaRPr sz="1100"/>
          </a:p>
        </p:txBody>
      </p:sp>
      <p:sp>
        <p:nvSpPr>
          <p:cNvPr id="569" name="Google Shape;569;p31"/>
          <p:cNvSpPr txBox="1"/>
          <p:nvPr/>
        </p:nvSpPr>
        <p:spPr>
          <a:xfrm>
            <a:off x="342900" y="4855464"/>
            <a:ext cx="843534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9A9A9A"/>
                </a:solidFill>
                <a:latin typeface="Calibri"/>
                <a:ea typeface="Calibri"/>
                <a:cs typeface="Calibri"/>
                <a:sym typeface="Calibri"/>
              </a:rPr>
              <a:t>Curated from company, consortium and SEC announcements; see provenance_landmark_deals.md. Figures are as announced (targets, not necessarily data generated to date).</a:t>
            </a:r>
            <a:endParaRPr sz="1100"/>
          </a:p>
        </p:txBody>
      </p:sp>
      <p:sp>
        <p:nvSpPr>
          <p:cNvPr id="570" name="Google Shape;570;p31"/>
          <p:cNvSpPr/>
          <p:nvPr/>
        </p:nvSpPr>
        <p:spPr>
          <a:xfrm>
            <a:off x="342900" y="4423410"/>
            <a:ext cx="41148" cy="164592"/>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71" name="Google Shape;571;p31"/>
          <p:cNvSpPr txBox="1"/>
          <p:nvPr/>
        </p:nvSpPr>
        <p:spPr>
          <a:xfrm>
            <a:off x="445770" y="4442227"/>
            <a:ext cx="8332470" cy="12695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800" b="1" i="0">
                <a:solidFill>
                  <a:srgbClr val="B5462E"/>
                </a:solidFill>
                <a:latin typeface="Calibri"/>
                <a:ea typeface="Calibri"/>
                <a:cs typeface="Calibri"/>
                <a:sym typeface="Calibri"/>
              </a:rPr>
              <a:t>For Parkinson's:  </a:t>
            </a:r>
            <a:r>
              <a:rPr lang="en" sz="800" b="0" i="0">
                <a:solidFill>
                  <a:srgbClr val="1F1F1F"/>
                </a:solidFill>
                <a:latin typeface="Calibri"/>
                <a:ea typeface="Calibri"/>
                <a:cs typeface="Calibri"/>
                <a:sym typeface="Calibri"/>
              </a:rPr>
              <a:t>GNPC is the only neuro-specific initiative here. PD's own cohorts (slides 4–5) are smaller, but deeply phenotyped and longitudinal.</a:t>
            </a:r>
            <a:endParaRPr sz="1100"/>
          </a:p>
        </p:txBody>
      </p:sp>
      <p:pic>
        <p:nvPicPr>
          <p:cNvPr id="572" name="Google Shape;572;p31" descr="Plasma proteomic associations with genetics and health in the UK Biobank"/>
          <p:cNvPicPr preferRelativeResize="0"/>
          <p:nvPr/>
        </p:nvPicPr>
        <p:blipFill rotWithShape="1">
          <a:blip r:embed="rId3">
            <a:alphaModFix/>
          </a:blip>
          <a:srcRect/>
          <a:stretch/>
        </p:blipFill>
        <p:spPr>
          <a:xfrm>
            <a:off x="2081690" y="1162542"/>
            <a:ext cx="901539" cy="465264"/>
          </a:xfrm>
          <a:prstGeom prst="rect">
            <a:avLst/>
          </a:prstGeom>
          <a:noFill/>
          <a:ln>
            <a:noFill/>
          </a:ln>
        </p:spPr>
      </p:pic>
      <p:pic>
        <p:nvPicPr>
          <p:cNvPr id="573" name="Google Shape;573;p31" descr="The billion cells project: advancing AI in biology with unprecedented  single-cell data - Bonsai Lab"/>
          <p:cNvPicPr preferRelativeResize="0"/>
          <p:nvPr/>
        </p:nvPicPr>
        <p:blipFill rotWithShape="1">
          <a:blip r:embed="rId4">
            <a:alphaModFix/>
          </a:blip>
          <a:srcRect/>
          <a:stretch/>
        </p:blipFill>
        <p:spPr>
          <a:xfrm>
            <a:off x="4890724" y="1145286"/>
            <a:ext cx="1000298" cy="521208"/>
          </a:xfrm>
          <a:prstGeom prst="rect">
            <a:avLst/>
          </a:prstGeom>
          <a:noFill/>
          <a:ln>
            <a:noFill/>
          </a:ln>
        </p:spPr>
      </p:pic>
      <p:pic>
        <p:nvPicPr>
          <p:cNvPr id="574" name="Google Shape;574;p31"/>
          <p:cNvPicPr preferRelativeResize="0"/>
          <p:nvPr/>
        </p:nvPicPr>
        <p:blipFill rotWithShape="1">
          <a:blip r:embed="rId5">
            <a:alphaModFix/>
          </a:blip>
          <a:srcRect/>
          <a:stretch/>
        </p:blipFill>
        <p:spPr>
          <a:xfrm>
            <a:off x="8263981" y="1187293"/>
            <a:ext cx="651419" cy="653224"/>
          </a:xfrm>
          <a:prstGeom prst="rect">
            <a:avLst/>
          </a:prstGeom>
          <a:noFill/>
          <a:ln>
            <a:noFill/>
          </a:ln>
        </p:spPr>
      </p:pic>
      <p:pic>
        <p:nvPicPr>
          <p:cNvPr id="575" name="Google Shape;575;p31" descr="Nvidia - Wikipedia"/>
          <p:cNvPicPr preferRelativeResize="0"/>
          <p:nvPr/>
        </p:nvPicPr>
        <p:blipFill rotWithShape="1">
          <a:blip r:embed="rId6">
            <a:alphaModFix/>
          </a:blip>
          <a:srcRect/>
          <a:stretch/>
        </p:blipFill>
        <p:spPr>
          <a:xfrm>
            <a:off x="5321807" y="2396951"/>
            <a:ext cx="508324" cy="373682"/>
          </a:xfrm>
          <a:prstGeom prst="rect">
            <a:avLst/>
          </a:prstGeom>
          <a:noFill/>
          <a:ln>
            <a:noFill/>
          </a:ln>
        </p:spPr>
      </p:pic>
      <p:pic>
        <p:nvPicPr>
          <p:cNvPr id="576" name="Google Shape;576;p31" descr="Illumina | Sequencing and array solutions to fuel genomic discoveries"/>
          <p:cNvPicPr preferRelativeResize="0"/>
          <p:nvPr/>
        </p:nvPicPr>
        <p:blipFill rotWithShape="1">
          <a:blip r:embed="rId7">
            <a:alphaModFix/>
          </a:blip>
          <a:srcRect/>
          <a:stretch/>
        </p:blipFill>
        <p:spPr>
          <a:xfrm>
            <a:off x="4988728" y="2859405"/>
            <a:ext cx="804290" cy="192024"/>
          </a:xfrm>
          <a:prstGeom prst="rect">
            <a:avLst/>
          </a:prstGeom>
          <a:noFill/>
          <a:ln>
            <a:noFill/>
          </a:ln>
        </p:spPr>
      </p:pic>
      <p:pic>
        <p:nvPicPr>
          <p:cNvPr id="577" name="Google Shape;577;p31" descr="Home page"/>
          <p:cNvPicPr preferRelativeResize="0"/>
          <p:nvPr/>
        </p:nvPicPr>
        <p:blipFill rotWithShape="1">
          <a:blip r:embed="rId8">
            <a:alphaModFix/>
          </a:blip>
          <a:srcRect/>
          <a:stretch/>
        </p:blipFill>
        <p:spPr>
          <a:xfrm>
            <a:off x="1913997" y="2391815"/>
            <a:ext cx="1069232" cy="411964"/>
          </a:xfrm>
          <a:prstGeom prst="rect">
            <a:avLst/>
          </a:prstGeom>
          <a:noFill/>
          <a:ln>
            <a:noFill/>
          </a:ln>
        </p:spPr>
      </p:pic>
      <p:pic>
        <p:nvPicPr>
          <p:cNvPr id="578" name="Google Shape;578;p31" descr="AD Data Initiative | GNPC Proteomics Data Challenge"/>
          <p:cNvPicPr preferRelativeResize="0"/>
          <p:nvPr/>
        </p:nvPicPr>
        <p:blipFill rotWithShape="1">
          <a:blip r:embed="rId9">
            <a:alphaModFix/>
          </a:blip>
          <a:srcRect/>
          <a:stretch/>
        </p:blipFill>
        <p:spPr>
          <a:xfrm>
            <a:off x="7942706" y="2348335"/>
            <a:ext cx="944118" cy="498924"/>
          </a:xfrm>
          <a:prstGeom prst="rect">
            <a:avLst/>
          </a:prstGeom>
          <a:noFill/>
          <a:ln>
            <a:noFill/>
          </a:ln>
        </p:spPr>
      </p:pic>
      <p:pic>
        <p:nvPicPr>
          <p:cNvPr id="579" name="Google Shape;579;p31" descr="PRECISE] Singapore's National Precision Medicine Strategy | Weiling Zheng"/>
          <p:cNvPicPr preferRelativeResize="0"/>
          <p:nvPr/>
        </p:nvPicPr>
        <p:blipFill rotWithShape="1">
          <a:blip r:embed="rId10">
            <a:alphaModFix/>
          </a:blip>
          <a:srcRect l="37252" t="23794" r="36202" b="24236"/>
          <a:stretch/>
        </p:blipFill>
        <p:spPr>
          <a:xfrm>
            <a:off x="2290634" y="3490722"/>
            <a:ext cx="459363" cy="521208"/>
          </a:xfrm>
          <a:prstGeom prst="rect">
            <a:avLst/>
          </a:prstGeom>
          <a:noFill/>
          <a:ln>
            <a:noFill/>
          </a:ln>
        </p:spPr>
      </p:pic>
      <p:pic>
        <p:nvPicPr>
          <p:cNvPr id="580" name="Google Shape;580;p31" descr="Pioneering AI Drug Discovery | Recursion"/>
          <p:cNvPicPr preferRelativeResize="0"/>
          <p:nvPr/>
        </p:nvPicPr>
        <p:blipFill rotWithShape="1">
          <a:blip r:embed="rId11">
            <a:alphaModFix/>
          </a:blip>
          <a:srcRect/>
          <a:stretch/>
        </p:blipFill>
        <p:spPr>
          <a:xfrm>
            <a:off x="4801220" y="3504440"/>
            <a:ext cx="1082884" cy="233168"/>
          </a:xfrm>
          <a:prstGeom prst="rect">
            <a:avLst/>
          </a:prstGeom>
          <a:noFill/>
          <a:ln>
            <a:noFill/>
          </a:ln>
        </p:spPr>
      </p:pic>
      <p:pic>
        <p:nvPicPr>
          <p:cNvPr id="581" name="Google Shape;581;p31" descr="About Us | Helix"/>
          <p:cNvPicPr preferRelativeResize="0"/>
          <p:nvPr/>
        </p:nvPicPr>
        <p:blipFill rotWithShape="1">
          <a:blip r:embed="rId12">
            <a:alphaModFix/>
          </a:blip>
          <a:srcRect/>
          <a:stretch/>
        </p:blipFill>
        <p:spPr>
          <a:xfrm>
            <a:off x="5004531" y="3699894"/>
            <a:ext cx="955100" cy="367117"/>
          </a:xfrm>
          <a:prstGeom prst="rect">
            <a:avLst/>
          </a:prstGeom>
          <a:noFill/>
          <a:ln>
            <a:noFill/>
          </a:ln>
        </p:spPr>
      </p:pic>
      <p:pic>
        <p:nvPicPr>
          <p:cNvPr id="582" name="Google Shape;582;p31" descr="Our Future Health - YouTube"/>
          <p:cNvPicPr preferRelativeResize="0"/>
          <p:nvPr/>
        </p:nvPicPr>
        <p:blipFill rotWithShape="1">
          <a:blip r:embed="rId13">
            <a:alphaModFix/>
          </a:blip>
          <a:srcRect/>
          <a:stretch/>
        </p:blipFill>
        <p:spPr>
          <a:xfrm>
            <a:off x="8205309" y="3491577"/>
            <a:ext cx="595791" cy="59579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46"/>
        <p:cNvGrpSpPr/>
        <p:nvPr/>
      </p:nvGrpSpPr>
      <p:grpSpPr>
        <a:xfrm>
          <a:off x="0" y="0"/>
          <a:ext cx="0" cy="0"/>
          <a:chOff x="0" y="0"/>
          <a:chExt cx="0" cy="0"/>
        </a:xfrm>
      </p:grpSpPr>
      <p:sp>
        <p:nvSpPr>
          <p:cNvPr id="448" name="Google Shape;448;p30"/>
          <p:cNvSpPr txBox="1"/>
          <p:nvPr/>
        </p:nvSpPr>
        <p:spPr>
          <a:xfrm>
            <a:off x="144379" y="218063"/>
            <a:ext cx="8935453"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600" b="1" dirty="0">
                <a:solidFill>
                  <a:schemeClr val="accent4"/>
                </a:solidFill>
                <a:latin typeface="Calibri"/>
                <a:ea typeface="Calibri"/>
                <a:cs typeface="Calibri"/>
                <a:sym typeface="Calibri"/>
              </a:rPr>
              <a:t>P</a:t>
            </a:r>
            <a:r>
              <a:rPr lang="en" sz="1600" b="1" i="0" dirty="0">
                <a:solidFill>
                  <a:schemeClr val="accent4"/>
                </a:solidFill>
                <a:latin typeface="Calibri"/>
                <a:ea typeface="Calibri"/>
                <a:cs typeface="Calibri"/>
                <a:sym typeface="Calibri"/>
              </a:rPr>
              <a:t>opulation proteomics</a:t>
            </a:r>
            <a:r>
              <a:rPr lang="en" sz="1600" b="1" i="0" dirty="0">
                <a:solidFill>
                  <a:srgbClr val="1F1F1F"/>
                </a:solidFill>
                <a:latin typeface="Calibri"/>
                <a:ea typeface="Calibri"/>
                <a:cs typeface="Calibri"/>
                <a:sym typeface="Calibri"/>
              </a:rPr>
              <a:t> is growing rapidly, but for PD, biomarkers must replicate in CSF &amp; across platforms</a:t>
            </a:r>
            <a:endParaRPr sz="1050" dirty="0"/>
          </a:p>
        </p:txBody>
      </p:sp>
      <p:cxnSp>
        <p:nvCxnSpPr>
          <p:cNvPr id="449" name="Google Shape;449;p30"/>
          <p:cNvCxnSpPr/>
          <p:nvPr/>
        </p:nvCxnSpPr>
        <p:spPr>
          <a:xfrm>
            <a:off x="342900" y="795528"/>
            <a:ext cx="8572500" cy="0"/>
          </a:xfrm>
          <a:prstGeom prst="straightConnector1">
            <a:avLst/>
          </a:prstGeom>
          <a:noFill/>
          <a:ln w="9525" cap="flat" cmpd="sng">
            <a:solidFill>
              <a:srgbClr val="DADAD6"/>
            </a:solidFill>
            <a:prstDash val="solid"/>
            <a:round/>
            <a:headEnd type="none" w="sm" len="sm"/>
            <a:tailEnd type="none" w="sm" len="sm"/>
          </a:ln>
        </p:spPr>
      </p:cxnSp>
      <p:sp>
        <p:nvSpPr>
          <p:cNvPr id="450" name="Google Shape;450;p30"/>
          <p:cNvSpPr txBox="1"/>
          <p:nvPr/>
        </p:nvSpPr>
        <p:spPr>
          <a:xfrm>
            <a:off x="144379" y="507492"/>
            <a:ext cx="8503920" cy="23317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0" i="0" dirty="0">
                <a:solidFill>
                  <a:srgbClr val="5F5F5F"/>
                </a:solidFill>
                <a:latin typeface="Calibri"/>
                <a:ea typeface="Calibri"/>
                <a:cs typeface="Calibri"/>
                <a:sym typeface="Calibri"/>
              </a:rPr>
              <a:t>Funded cohorts are &gt;10× larger than the largest measured to date. Affinity platforms lead on scale; mass spectrometry is now entering at cohort scale.</a:t>
            </a:r>
            <a:endParaRPr sz="1100" dirty="0"/>
          </a:p>
        </p:txBody>
      </p:sp>
      <p:sp>
        <p:nvSpPr>
          <p:cNvPr id="451" name="Google Shape;451;p30"/>
          <p:cNvSpPr txBox="1"/>
          <p:nvPr/>
        </p:nvSpPr>
        <p:spPr>
          <a:xfrm>
            <a:off x="342900" y="960120"/>
            <a:ext cx="2948940" cy="37719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2100" b="1" i="0" dirty="0">
                <a:solidFill>
                  <a:srgbClr val="5E5486"/>
                </a:solidFill>
                <a:latin typeface="Calibri"/>
                <a:ea typeface="Calibri"/>
                <a:cs typeface="Calibri"/>
                <a:sym typeface="Calibri"/>
              </a:rPr>
              <a:t>12 of 20</a:t>
            </a:r>
            <a:endParaRPr sz="1100" dirty="0"/>
          </a:p>
        </p:txBody>
      </p:sp>
      <p:sp>
        <p:nvSpPr>
          <p:cNvPr id="452" name="Google Shape;452;p30"/>
          <p:cNvSpPr txBox="1"/>
          <p:nvPr/>
        </p:nvSpPr>
        <p:spPr>
          <a:xfrm>
            <a:off x="342900" y="1344168"/>
            <a:ext cx="2811779" cy="37719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0">
                <a:solidFill>
                  <a:srgbClr val="1F1F1F"/>
                </a:solidFill>
                <a:latin typeface="Calibri"/>
                <a:ea typeface="Calibri"/>
                <a:cs typeface="Calibri"/>
                <a:sym typeface="Calibri"/>
              </a:rPr>
              <a:t>large pharma/biotech companies fund current UK Biobank proteomics programmes (13 including the 2020 pilot)</a:t>
            </a:r>
            <a:endParaRPr sz="1100"/>
          </a:p>
        </p:txBody>
      </p:sp>
      <p:sp>
        <p:nvSpPr>
          <p:cNvPr id="453" name="Google Shape;453;p30"/>
          <p:cNvSpPr txBox="1"/>
          <p:nvPr/>
        </p:nvSpPr>
        <p:spPr>
          <a:xfrm>
            <a:off x="342900" y="1714500"/>
            <a:ext cx="2811779"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1">
                <a:solidFill>
                  <a:srgbClr val="9A9A9A"/>
                </a:solidFill>
                <a:latin typeface="Calibri"/>
                <a:ea typeface="Calibri"/>
                <a:cs typeface="Calibri"/>
                <a:sym typeface="Calibri"/>
              </a:rPr>
              <a:t>UKB-PPP Phase 2 and Illumina pilot partner lists, Jan 2025</a:t>
            </a:r>
            <a:endParaRPr sz="1100"/>
          </a:p>
        </p:txBody>
      </p:sp>
      <p:cxnSp>
        <p:nvCxnSpPr>
          <p:cNvPr id="454" name="Google Shape;454;p30"/>
          <p:cNvCxnSpPr/>
          <p:nvPr/>
        </p:nvCxnSpPr>
        <p:spPr>
          <a:xfrm>
            <a:off x="342900" y="1831086"/>
            <a:ext cx="2743200" cy="0"/>
          </a:xfrm>
          <a:prstGeom prst="straightConnector1">
            <a:avLst/>
          </a:prstGeom>
          <a:noFill/>
          <a:ln w="9525" cap="flat" cmpd="sng">
            <a:solidFill>
              <a:srgbClr val="DADAD6"/>
            </a:solidFill>
            <a:prstDash val="solid"/>
            <a:round/>
            <a:headEnd type="none" w="sm" len="sm"/>
            <a:tailEnd type="none" w="sm" len="sm"/>
          </a:ln>
        </p:spPr>
      </p:cxnSp>
      <p:sp>
        <p:nvSpPr>
          <p:cNvPr id="455" name="Google Shape;455;p30"/>
          <p:cNvSpPr txBox="1"/>
          <p:nvPr/>
        </p:nvSpPr>
        <p:spPr>
          <a:xfrm>
            <a:off x="342900" y="1933956"/>
            <a:ext cx="2948940" cy="37719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2100" b="1" i="0">
                <a:solidFill>
                  <a:srgbClr val="5E5486"/>
                </a:solidFill>
                <a:latin typeface="Calibri"/>
                <a:ea typeface="Calibri"/>
                <a:cs typeface="Calibri"/>
                <a:sym typeface="Calibri"/>
              </a:rPr>
              <a:t>3 platforms</a:t>
            </a:r>
            <a:endParaRPr sz="1100"/>
          </a:p>
        </p:txBody>
      </p:sp>
      <p:sp>
        <p:nvSpPr>
          <p:cNvPr id="456" name="Google Shape;456;p30"/>
          <p:cNvSpPr txBox="1"/>
          <p:nvPr/>
        </p:nvSpPr>
        <p:spPr>
          <a:xfrm>
            <a:off x="342900" y="2318004"/>
            <a:ext cx="2811779" cy="37719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0">
                <a:solidFill>
                  <a:srgbClr val="1F1F1F"/>
                </a:solidFill>
                <a:latin typeface="Calibri"/>
                <a:ea typeface="Calibri"/>
                <a:cs typeface="Calibri"/>
                <a:sym typeface="Calibri"/>
              </a:rPr>
              <a:t>on PPMI CSF from overlapping participants: SomaScan (1,020 samples), Olink Explore (549), mass spectrometry (1,811)</a:t>
            </a:r>
            <a:endParaRPr sz="1100"/>
          </a:p>
        </p:txBody>
      </p:sp>
      <p:sp>
        <p:nvSpPr>
          <p:cNvPr id="457" name="Google Shape;457;p30"/>
          <p:cNvSpPr txBox="1"/>
          <p:nvPr/>
        </p:nvSpPr>
        <p:spPr>
          <a:xfrm>
            <a:off x="342900" y="2688336"/>
            <a:ext cx="2811779"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1">
                <a:solidFill>
                  <a:srgbClr val="9A9A9A"/>
                </a:solidFill>
                <a:latin typeface="Calibri"/>
                <a:ea typeface="Calibri"/>
                <a:cs typeface="Calibri"/>
                <a:sym typeface="Calibri"/>
              </a:rPr>
              <a:t>PPMI data via AMP PD; multi-platform analysis, medRxiv 2025</a:t>
            </a:r>
            <a:endParaRPr sz="1100"/>
          </a:p>
        </p:txBody>
      </p:sp>
      <p:cxnSp>
        <p:nvCxnSpPr>
          <p:cNvPr id="458" name="Google Shape;458;p30"/>
          <p:cNvCxnSpPr/>
          <p:nvPr/>
        </p:nvCxnSpPr>
        <p:spPr>
          <a:xfrm>
            <a:off x="342900" y="2804922"/>
            <a:ext cx="2743200" cy="0"/>
          </a:xfrm>
          <a:prstGeom prst="straightConnector1">
            <a:avLst/>
          </a:prstGeom>
          <a:noFill/>
          <a:ln w="9525" cap="flat" cmpd="sng">
            <a:solidFill>
              <a:srgbClr val="DADAD6"/>
            </a:solidFill>
            <a:prstDash val="solid"/>
            <a:round/>
            <a:headEnd type="none" w="sm" len="sm"/>
            <a:tailEnd type="none" w="sm" len="sm"/>
          </a:ln>
        </p:spPr>
      </p:cxnSp>
      <p:sp>
        <p:nvSpPr>
          <p:cNvPr id="459" name="Google Shape;459;p30"/>
          <p:cNvSpPr txBox="1"/>
          <p:nvPr/>
        </p:nvSpPr>
        <p:spPr>
          <a:xfrm>
            <a:off x="342900" y="2907792"/>
            <a:ext cx="2948940" cy="37719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2100" b="1" i="0">
                <a:solidFill>
                  <a:srgbClr val="5E5486"/>
                </a:solidFill>
                <a:latin typeface="Calibri"/>
                <a:ea typeface="Calibri"/>
                <a:cs typeface="Calibri"/>
                <a:sym typeface="Calibri"/>
              </a:rPr>
              <a:t>14,287</a:t>
            </a:r>
            <a:endParaRPr sz="1100"/>
          </a:p>
        </p:txBody>
      </p:sp>
      <p:sp>
        <p:nvSpPr>
          <p:cNvPr id="460" name="Google Shape;460;p30"/>
          <p:cNvSpPr txBox="1"/>
          <p:nvPr/>
        </p:nvSpPr>
        <p:spPr>
          <a:xfrm>
            <a:off x="342900" y="3291840"/>
            <a:ext cx="2811779" cy="37719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0" i="0">
                <a:solidFill>
                  <a:srgbClr val="1F1F1F"/>
                </a:solidFill>
                <a:latin typeface="Calibri"/>
                <a:ea typeface="Calibri"/>
                <a:cs typeface="Calibri"/>
                <a:sym typeface="Calibri"/>
              </a:rPr>
              <a:t>primary pQTLs for 2,923 proteins in the UKB-PPP pilot, 81% new</a:t>
            </a:r>
            <a:endParaRPr sz="1100"/>
          </a:p>
        </p:txBody>
      </p:sp>
      <p:sp>
        <p:nvSpPr>
          <p:cNvPr id="461" name="Google Shape;461;p30"/>
          <p:cNvSpPr txBox="1"/>
          <p:nvPr/>
        </p:nvSpPr>
        <p:spPr>
          <a:xfrm>
            <a:off x="342900" y="3662172"/>
            <a:ext cx="2811779"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1">
                <a:solidFill>
                  <a:srgbClr val="9A9A9A"/>
                </a:solidFill>
                <a:latin typeface="Calibri"/>
                <a:ea typeface="Calibri"/>
                <a:cs typeface="Calibri"/>
                <a:sym typeface="Calibri"/>
              </a:rPr>
              <a:t>Sun et al., Nature 2023</a:t>
            </a:r>
            <a:endParaRPr sz="1100"/>
          </a:p>
        </p:txBody>
      </p:sp>
      <p:cxnSp>
        <p:nvCxnSpPr>
          <p:cNvPr id="462" name="Google Shape;462;p30"/>
          <p:cNvCxnSpPr/>
          <p:nvPr/>
        </p:nvCxnSpPr>
        <p:spPr>
          <a:xfrm>
            <a:off x="3429000" y="960120"/>
            <a:ext cx="0" cy="2880360"/>
          </a:xfrm>
          <a:prstGeom prst="straightConnector1">
            <a:avLst/>
          </a:prstGeom>
          <a:noFill/>
          <a:ln w="9525" cap="flat" cmpd="sng">
            <a:solidFill>
              <a:srgbClr val="DADAD6"/>
            </a:solidFill>
            <a:prstDash val="solid"/>
            <a:round/>
            <a:headEnd type="none" w="sm" len="sm"/>
            <a:tailEnd type="none" w="sm" len="sm"/>
          </a:ln>
        </p:spPr>
      </p:cxnSp>
      <p:sp>
        <p:nvSpPr>
          <p:cNvPr id="463" name="Google Shape;463;p30"/>
          <p:cNvSpPr txBox="1"/>
          <p:nvPr/>
        </p:nvSpPr>
        <p:spPr>
          <a:xfrm>
            <a:off x="3669030" y="905256"/>
            <a:ext cx="5143500" cy="2057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1" i="0">
                <a:solidFill>
                  <a:srgbClr val="1F1F1F"/>
                </a:solidFill>
                <a:latin typeface="Calibri"/>
                <a:ea typeface="Calibri"/>
                <a:cs typeface="Calibri"/>
                <a:sym typeface="Calibri"/>
              </a:rPr>
              <a:t>Samples with large-panel proteomics, by cohort</a:t>
            </a:r>
            <a:endParaRPr sz="1100"/>
          </a:p>
        </p:txBody>
      </p:sp>
      <p:sp>
        <p:nvSpPr>
          <p:cNvPr id="464" name="Google Shape;464;p30"/>
          <p:cNvSpPr txBox="1"/>
          <p:nvPr/>
        </p:nvSpPr>
        <p:spPr>
          <a:xfrm>
            <a:off x="3669030" y="1179576"/>
            <a:ext cx="2468880" cy="28803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deCODE, Iceland</a:t>
            </a:r>
            <a:endParaRPr sz="1100"/>
          </a:p>
          <a:p>
            <a:pPr marL="0" marR="0" lvl="0" indent="0" algn="l" rtl="0">
              <a:spcBef>
                <a:spcPts val="0"/>
              </a:spcBef>
              <a:spcAft>
                <a:spcPts val="0"/>
              </a:spcAft>
              <a:buNone/>
            </a:pPr>
            <a:r>
              <a:rPr lang="en" sz="600" b="0" i="0">
                <a:solidFill>
                  <a:srgbClr val="5F5F5F"/>
                </a:solidFill>
                <a:latin typeface="Calibri"/>
                <a:ea typeface="Calibri"/>
                <a:cs typeface="Calibri"/>
                <a:sym typeface="Calibri"/>
              </a:rPr>
              <a:t>SomaScan v4 · Icelandic population</a:t>
            </a:r>
            <a:endParaRPr sz="1100"/>
          </a:p>
        </p:txBody>
      </p:sp>
      <p:sp>
        <p:nvSpPr>
          <p:cNvPr id="465" name="Google Shape;465;p30"/>
          <p:cNvSpPr/>
          <p:nvPr/>
        </p:nvSpPr>
        <p:spPr>
          <a:xfrm>
            <a:off x="6206490" y="1234440"/>
            <a:ext cx="133731" cy="178308"/>
          </a:xfrm>
          <a:prstGeom prst="rect">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66" name="Google Shape;466;p30"/>
          <p:cNvSpPr txBox="1"/>
          <p:nvPr/>
        </p:nvSpPr>
        <p:spPr>
          <a:xfrm>
            <a:off x="6381369" y="1234440"/>
            <a:ext cx="548640" cy="17830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36k</a:t>
            </a:r>
            <a:endParaRPr sz="1100"/>
          </a:p>
        </p:txBody>
      </p:sp>
      <p:sp>
        <p:nvSpPr>
          <p:cNvPr id="467" name="Google Shape;467;p30"/>
          <p:cNvSpPr txBox="1"/>
          <p:nvPr/>
        </p:nvSpPr>
        <p:spPr>
          <a:xfrm>
            <a:off x="3669030" y="1481328"/>
            <a:ext cx="2468880" cy="28803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UKB-PPP pilot</a:t>
            </a:r>
            <a:endParaRPr sz="1100"/>
          </a:p>
          <a:p>
            <a:pPr marL="0" marR="0" lvl="0" indent="0" algn="l" rtl="0">
              <a:spcBef>
                <a:spcPts val="0"/>
              </a:spcBef>
              <a:spcAft>
                <a:spcPts val="0"/>
              </a:spcAft>
              <a:buNone/>
            </a:pPr>
            <a:r>
              <a:rPr lang="en" sz="600" b="0" i="0">
                <a:solidFill>
                  <a:srgbClr val="5F5F5F"/>
                </a:solidFill>
                <a:latin typeface="Calibri"/>
                <a:ea typeface="Calibri"/>
                <a:cs typeface="Calibri"/>
                <a:sym typeface="Calibri"/>
              </a:rPr>
              <a:t>Olink Explore 3072 · UK, mostly European ancestry</a:t>
            </a:r>
            <a:endParaRPr sz="1100"/>
          </a:p>
        </p:txBody>
      </p:sp>
      <p:sp>
        <p:nvSpPr>
          <p:cNvPr id="468" name="Google Shape;468;p30"/>
          <p:cNvSpPr/>
          <p:nvPr/>
        </p:nvSpPr>
        <p:spPr>
          <a:xfrm>
            <a:off x="6206490" y="1536192"/>
            <a:ext cx="200596" cy="178308"/>
          </a:xfrm>
          <a:prstGeom prst="rect">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69" name="Google Shape;469;p30"/>
          <p:cNvSpPr txBox="1"/>
          <p:nvPr/>
        </p:nvSpPr>
        <p:spPr>
          <a:xfrm>
            <a:off x="6448235" y="1536192"/>
            <a:ext cx="548640" cy="17830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54k</a:t>
            </a:r>
            <a:endParaRPr sz="1100"/>
          </a:p>
        </p:txBody>
      </p:sp>
      <p:sp>
        <p:nvSpPr>
          <p:cNvPr id="470" name="Google Shape;470;p30"/>
          <p:cNvSpPr txBox="1"/>
          <p:nvPr/>
        </p:nvSpPr>
        <p:spPr>
          <a:xfrm>
            <a:off x="3669030" y="1783080"/>
            <a:ext cx="2468880" cy="20005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dirty="0">
                <a:solidFill>
                  <a:srgbClr val="1F1F1F"/>
                </a:solidFill>
                <a:latin typeface="Calibri"/>
                <a:ea typeface="Calibri"/>
                <a:cs typeface="Calibri"/>
                <a:sym typeface="Calibri"/>
              </a:rPr>
              <a:t>GNPC</a:t>
            </a:r>
            <a:endParaRPr sz="1100" dirty="0"/>
          </a:p>
          <a:p>
            <a:pPr marL="0" marR="0" lvl="0" indent="0" algn="l" rtl="0">
              <a:spcBef>
                <a:spcPts val="0"/>
              </a:spcBef>
              <a:spcAft>
                <a:spcPts val="0"/>
              </a:spcAft>
              <a:buNone/>
            </a:pPr>
            <a:r>
              <a:rPr lang="en" sz="600" b="0" i="0" dirty="0">
                <a:solidFill>
                  <a:srgbClr val="5F5F5F"/>
                </a:solidFill>
                <a:latin typeface="Calibri"/>
                <a:ea typeface="Calibri"/>
                <a:cs typeface="Calibri"/>
                <a:sym typeface="Calibri"/>
              </a:rPr>
              <a:t>Mostly SomaScan – Olink, Alamar soon · AD, PD, ALS, FTD · plasma, serum, CSF</a:t>
            </a:r>
            <a:endParaRPr sz="1100" dirty="0"/>
          </a:p>
        </p:txBody>
      </p:sp>
      <p:sp>
        <p:nvSpPr>
          <p:cNvPr id="471" name="Google Shape;471;p30"/>
          <p:cNvSpPr/>
          <p:nvPr/>
        </p:nvSpPr>
        <p:spPr>
          <a:xfrm>
            <a:off x="6206490" y="1837944"/>
            <a:ext cx="115157" cy="178308"/>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72" name="Google Shape;472;p30"/>
          <p:cNvSpPr txBox="1"/>
          <p:nvPr/>
        </p:nvSpPr>
        <p:spPr>
          <a:xfrm>
            <a:off x="6362795" y="1837944"/>
            <a:ext cx="548640" cy="17830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31k</a:t>
            </a:r>
            <a:endParaRPr sz="1100"/>
          </a:p>
        </p:txBody>
      </p:sp>
      <p:sp>
        <p:nvSpPr>
          <p:cNvPr id="473" name="Google Shape;473;p30"/>
          <p:cNvSpPr txBox="1"/>
          <p:nvPr/>
        </p:nvSpPr>
        <p:spPr>
          <a:xfrm>
            <a:off x="3669030" y="2084832"/>
            <a:ext cx="2468880" cy="28803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UK Biobank × Illumina pilot</a:t>
            </a:r>
            <a:endParaRPr sz="1100"/>
          </a:p>
          <a:p>
            <a:pPr marL="0" marR="0" lvl="0" indent="0" algn="l" rtl="0">
              <a:spcBef>
                <a:spcPts val="0"/>
              </a:spcBef>
              <a:spcAft>
                <a:spcPts val="0"/>
              </a:spcAft>
              <a:buNone/>
            </a:pPr>
            <a:r>
              <a:rPr lang="en" sz="600" b="0" i="0">
                <a:solidFill>
                  <a:srgbClr val="5F5F5F"/>
                </a:solidFill>
                <a:latin typeface="Calibri"/>
                <a:ea typeface="Calibri"/>
                <a:cs typeface="Calibri"/>
                <a:sym typeface="Calibri"/>
              </a:rPr>
              <a:t>Illumina SomaSeq Discovery · ~9,000 proteins</a:t>
            </a:r>
            <a:endParaRPr sz="1100"/>
          </a:p>
        </p:txBody>
      </p:sp>
      <p:sp>
        <p:nvSpPr>
          <p:cNvPr id="474" name="Google Shape;474;p30"/>
          <p:cNvSpPr/>
          <p:nvPr/>
        </p:nvSpPr>
        <p:spPr>
          <a:xfrm>
            <a:off x="6206490" y="2139696"/>
            <a:ext cx="185738" cy="178308"/>
          </a:xfrm>
          <a:prstGeom prst="rect">
            <a:avLst/>
          </a:prstGeom>
          <a:solidFill>
            <a:srgbClr val="FFFFFF"/>
          </a:solidFill>
          <a:ln w="15875" cap="flat" cmpd="sng">
            <a:solidFill>
              <a:srgbClr val="5E5486"/>
            </a:solidFill>
            <a:prstDash val="dash"/>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75" name="Google Shape;475;p30"/>
          <p:cNvSpPr txBox="1"/>
          <p:nvPr/>
        </p:nvSpPr>
        <p:spPr>
          <a:xfrm>
            <a:off x="6433376" y="2139696"/>
            <a:ext cx="548640" cy="17830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50k</a:t>
            </a:r>
            <a:endParaRPr sz="1100"/>
          </a:p>
        </p:txBody>
      </p:sp>
      <p:sp>
        <p:nvSpPr>
          <p:cNvPr id="476" name="Google Shape;476;p30"/>
          <p:cNvSpPr txBox="1"/>
          <p:nvPr/>
        </p:nvSpPr>
        <p:spPr>
          <a:xfrm>
            <a:off x="3669030" y="2386584"/>
            <a:ext cx="2468880" cy="28803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PRECISE-SG100K, Singapore</a:t>
            </a:r>
            <a:endParaRPr sz="1100"/>
          </a:p>
          <a:p>
            <a:pPr marL="0" marR="0" lvl="0" indent="0" algn="l" rtl="0">
              <a:spcBef>
                <a:spcPts val="0"/>
              </a:spcBef>
              <a:spcAft>
                <a:spcPts val="0"/>
              </a:spcAft>
              <a:buNone/>
            </a:pPr>
            <a:r>
              <a:rPr lang="en" sz="600" b="0" i="0">
                <a:solidFill>
                  <a:srgbClr val="5F5F5F"/>
                </a:solidFill>
                <a:latin typeface="Calibri"/>
                <a:ea typeface="Calibri"/>
                <a:cs typeface="Calibri"/>
                <a:sym typeface="Calibri"/>
              </a:rPr>
              <a:t>SomaScan 11K · multi-ethnic Asian</a:t>
            </a:r>
            <a:endParaRPr sz="1100"/>
          </a:p>
        </p:txBody>
      </p:sp>
      <p:sp>
        <p:nvSpPr>
          <p:cNvPr id="477" name="Google Shape;477;p30"/>
          <p:cNvSpPr/>
          <p:nvPr/>
        </p:nvSpPr>
        <p:spPr>
          <a:xfrm>
            <a:off x="6206490" y="2441448"/>
            <a:ext cx="371474" cy="178308"/>
          </a:xfrm>
          <a:prstGeom prst="rect">
            <a:avLst/>
          </a:prstGeom>
          <a:solidFill>
            <a:srgbClr val="FFFFFF"/>
          </a:solidFill>
          <a:ln w="15875" cap="flat" cmpd="sng">
            <a:solidFill>
              <a:srgbClr val="5E5486"/>
            </a:solidFill>
            <a:prstDash val="dash"/>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78" name="Google Shape;478;p30"/>
          <p:cNvSpPr txBox="1"/>
          <p:nvPr/>
        </p:nvSpPr>
        <p:spPr>
          <a:xfrm>
            <a:off x="6619113" y="2441448"/>
            <a:ext cx="548640" cy="17830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100k</a:t>
            </a:r>
            <a:endParaRPr sz="1100"/>
          </a:p>
        </p:txBody>
      </p:sp>
      <p:sp>
        <p:nvSpPr>
          <p:cNvPr id="479" name="Google Shape;479;p30"/>
          <p:cNvSpPr txBox="1"/>
          <p:nvPr/>
        </p:nvSpPr>
        <p:spPr>
          <a:xfrm>
            <a:off x="3669030" y="2688336"/>
            <a:ext cx="2468880" cy="28803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SG100K MS layer</a:t>
            </a:r>
            <a:endParaRPr sz="1100"/>
          </a:p>
          <a:p>
            <a:pPr marL="0" marR="0" lvl="0" indent="0" algn="l" rtl="0">
              <a:spcBef>
                <a:spcPts val="0"/>
              </a:spcBef>
              <a:spcAft>
                <a:spcPts val="0"/>
              </a:spcAft>
              <a:buNone/>
            </a:pPr>
            <a:r>
              <a:rPr lang="en" sz="600" b="0" i="0">
                <a:solidFill>
                  <a:srgbClr val="5F5F5F"/>
                </a:solidFill>
                <a:latin typeface="Calibri"/>
                <a:ea typeface="Calibri"/>
                <a:cs typeface="Calibri"/>
                <a:sym typeface="Calibri"/>
              </a:rPr>
              <a:t>Seer Proteograph + Orbitrap Astral, with Olink Reveal</a:t>
            </a:r>
            <a:endParaRPr sz="1100"/>
          </a:p>
        </p:txBody>
      </p:sp>
      <p:sp>
        <p:nvSpPr>
          <p:cNvPr id="480" name="Google Shape;480;p30"/>
          <p:cNvSpPr/>
          <p:nvPr/>
        </p:nvSpPr>
        <p:spPr>
          <a:xfrm>
            <a:off x="6206490" y="2743200"/>
            <a:ext cx="37147" cy="178308"/>
          </a:xfrm>
          <a:prstGeom prst="rect">
            <a:avLst/>
          </a:prstGeom>
          <a:solidFill>
            <a:srgbClr val="FFFFFF"/>
          </a:solidFill>
          <a:ln w="15875" cap="flat" cmpd="sng">
            <a:solidFill>
              <a:srgbClr val="0E6B62"/>
            </a:solidFill>
            <a:prstDash val="dash"/>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81" name="Google Shape;481;p30"/>
          <p:cNvSpPr txBox="1"/>
          <p:nvPr/>
        </p:nvSpPr>
        <p:spPr>
          <a:xfrm>
            <a:off x="6284786" y="2743200"/>
            <a:ext cx="548640" cy="17830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10k</a:t>
            </a:r>
            <a:endParaRPr sz="1100"/>
          </a:p>
        </p:txBody>
      </p:sp>
      <p:sp>
        <p:nvSpPr>
          <p:cNvPr id="482" name="Google Shape;482;p30"/>
          <p:cNvSpPr txBox="1"/>
          <p:nvPr/>
        </p:nvSpPr>
        <p:spPr>
          <a:xfrm>
            <a:off x="3669030" y="2990088"/>
            <a:ext cx="2468880" cy="28803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Regeneron × Geisinger</a:t>
            </a:r>
            <a:endParaRPr sz="1100"/>
          </a:p>
          <a:p>
            <a:pPr marL="0" marR="0" lvl="0" indent="0" algn="l" rtl="0">
              <a:spcBef>
                <a:spcPts val="0"/>
              </a:spcBef>
              <a:spcAft>
                <a:spcPts val="0"/>
              </a:spcAft>
              <a:buNone/>
            </a:pPr>
            <a:r>
              <a:rPr lang="en" sz="600" b="0" i="0">
                <a:solidFill>
                  <a:srgbClr val="5F5F5F"/>
                </a:solidFill>
                <a:latin typeface="Calibri"/>
                <a:ea typeface="Calibri"/>
                <a:cs typeface="Calibri"/>
                <a:sym typeface="Calibri"/>
              </a:rPr>
              <a:t>Olink Explore HT · US health system</a:t>
            </a:r>
            <a:endParaRPr sz="1100"/>
          </a:p>
        </p:txBody>
      </p:sp>
      <p:sp>
        <p:nvSpPr>
          <p:cNvPr id="483" name="Google Shape;483;p30"/>
          <p:cNvSpPr/>
          <p:nvPr/>
        </p:nvSpPr>
        <p:spPr>
          <a:xfrm>
            <a:off x="6206490" y="3044952"/>
            <a:ext cx="742950" cy="178308"/>
          </a:xfrm>
          <a:prstGeom prst="rect">
            <a:avLst/>
          </a:prstGeom>
          <a:solidFill>
            <a:srgbClr val="FFFFFF"/>
          </a:solidFill>
          <a:ln w="15875" cap="flat" cmpd="sng">
            <a:solidFill>
              <a:srgbClr val="5E5486"/>
            </a:solidFill>
            <a:prstDash val="dash"/>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84" name="Google Shape;484;p30"/>
          <p:cNvSpPr txBox="1"/>
          <p:nvPr/>
        </p:nvSpPr>
        <p:spPr>
          <a:xfrm>
            <a:off x="6990588" y="3044952"/>
            <a:ext cx="548640" cy="17830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~200k</a:t>
            </a:r>
            <a:endParaRPr sz="1100"/>
          </a:p>
        </p:txBody>
      </p:sp>
      <p:sp>
        <p:nvSpPr>
          <p:cNvPr id="485" name="Google Shape;485;p30"/>
          <p:cNvSpPr txBox="1"/>
          <p:nvPr/>
        </p:nvSpPr>
        <p:spPr>
          <a:xfrm>
            <a:off x="3669030" y="3291840"/>
            <a:ext cx="2468880" cy="28803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1" i="0">
                <a:solidFill>
                  <a:srgbClr val="1F1F1F"/>
                </a:solidFill>
                <a:latin typeface="Calibri"/>
                <a:ea typeface="Calibri"/>
                <a:cs typeface="Calibri"/>
                <a:sym typeface="Calibri"/>
              </a:rPr>
              <a:t>UKB-PPP Phase 2</a:t>
            </a:r>
            <a:endParaRPr sz="1100"/>
          </a:p>
          <a:p>
            <a:pPr marL="0" marR="0" lvl="0" indent="0" algn="l" rtl="0">
              <a:spcBef>
                <a:spcPts val="0"/>
              </a:spcBef>
              <a:spcAft>
                <a:spcPts val="0"/>
              </a:spcAft>
              <a:buNone/>
            </a:pPr>
            <a:r>
              <a:rPr lang="en" sz="600" b="0" i="0">
                <a:solidFill>
                  <a:srgbClr val="5F5F5F"/>
                </a:solidFill>
                <a:latin typeface="Calibri"/>
                <a:ea typeface="Calibri"/>
                <a:cs typeface="Calibri"/>
                <a:sym typeface="Calibri"/>
              </a:rPr>
              <a:t>Olink Explore HT · 5,400+ proteins</a:t>
            </a:r>
            <a:endParaRPr sz="1100"/>
          </a:p>
        </p:txBody>
      </p:sp>
      <p:sp>
        <p:nvSpPr>
          <p:cNvPr id="486" name="Google Shape;486;p30"/>
          <p:cNvSpPr/>
          <p:nvPr/>
        </p:nvSpPr>
        <p:spPr>
          <a:xfrm>
            <a:off x="6206490" y="3346704"/>
            <a:ext cx="2228850" cy="178308"/>
          </a:xfrm>
          <a:prstGeom prst="rect">
            <a:avLst/>
          </a:prstGeom>
          <a:solidFill>
            <a:srgbClr val="FFFFFF"/>
          </a:solidFill>
          <a:ln w="15875" cap="flat" cmpd="sng">
            <a:solidFill>
              <a:srgbClr val="5E5486"/>
            </a:solidFill>
            <a:prstDash val="dash"/>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87" name="Google Shape;487;p30"/>
          <p:cNvSpPr txBox="1"/>
          <p:nvPr/>
        </p:nvSpPr>
        <p:spPr>
          <a:xfrm>
            <a:off x="8476488" y="3346704"/>
            <a:ext cx="548640" cy="17830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 sz="700" b="1" i="0">
                <a:solidFill>
                  <a:srgbClr val="3A3A3A"/>
                </a:solidFill>
                <a:latin typeface="Calibri"/>
                <a:ea typeface="Calibri"/>
                <a:cs typeface="Calibri"/>
                <a:sym typeface="Calibri"/>
              </a:rPr>
              <a:t>600k</a:t>
            </a:r>
            <a:endParaRPr sz="1100"/>
          </a:p>
        </p:txBody>
      </p:sp>
      <p:cxnSp>
        <p:nvCxnSpPr>
          <p:cNvPr id="488" name="Google Shape;488;p30"/>
          <p:cNvCxnSpPr/>
          <p:nvPr/>
        </p:nvCxnSpPr>
        <p:spPr>
          <a:xfrm>
            <a:off x="7320915" y="3346704"/>
            <a:ext cx="0" cy="178308"/>
          </a:xfrm>
          <a:prstGeom prst="straightConnector1">
            <a:avLst/>
          </a:prstGeom>
          <a:noFill/>
          <a:ln w="12700" cap="flat" cmpd="sng">
            <a:solidFill>
              <a:srgbClr val="5E5486"/>
            </a:solidFill>
            <a:prstDash val="solid"/>
            <a:round/>
            <a:headEnd type="none" w="sm" len="sm"/>
            <a:tailEnd type="none" w="sm" len="sm"/>
          </a:ln>
        </p:spPr>
      </p:cxnSp>
      <p:sp>
        <p:nvSpPr>
          <p:cNvPr id="489" name="Google Shape;489;p30"/>
          <p:cNvSpPr txBox="1"/>
          <p:nvPr/>
        </p:nvSpPr>
        <p:spPr>
          <a:xfrm>
            <a:off x="6206490" y="3538728"/>
            <a:ext cx="2228850" cy="123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500" b="0" i="1">
                <a:solidFill>
                  <a:srgbClr val="5F5F5F"/>
                </a:solidFill>
                <a:latin typeface="Calibri"/>
                <a:ea typeface="Calibri"/>
                <a:cs typeface="Calibri"/>
                <a:sym typeface="Calibri"/>
              </a:rPr>
              <a:t>300k: 14 biopharma · 300k: UK government (£20M) · data from 2026</a:t>
            </a:r>
            <a:endParaRPr sz="1100"/>
          </a:p>
        </p:txBody>
      </p:sp>
      <p:cxnSp>
        <p:nvCxnSpPr>
          <p:cNvPr id="490" name="Google Shape;490;p30"/>
          <p:cNvCxnSpPr/>
          <p:nvPr/>
        </p:nvCxnSpPr>
        <p:spPr>
          <a:xfrm>
            <a:off x="6206490" y="1165860"/>
            <a:ext cx="0" cy="2427732"/>
          </a:xfrm>
          <a:prstGeom prst="straightConnector1">
            <a:avLst/>
          </a:prstGeom>
          <a:noFill/>
          <a:ln w="9525" cap="flat" cmpd="sng">
            <a:solidFill>
              <a:srgbClr val="9A9A9A"/>
            </a:solidFill>
            <a:prstDash val="solid"/>
            <a:round/>
            <a:headEnd type="none" w="sm" len="sm"/>
            <a:tailEnd type="none" w="sm" len="sm"/>
          </a:ln>
        </p:spPr>
      </p:cxnSp>
      <p:sp>
        <p:nvSpPr>
          <p:cNvPr id="491" name="Google Shape;491;p30"/>
          <p:cNvSpPr/>
          <p:nvPr/>
        </p:nvSpPr>
        <p:spPr>
          <a:xfrm>
            <a:off x="3669030" y="3737610"/>
            <a:ext cx="150876" cy="89154"/>
          </a:xfrm>
          <a:prstGeom prst="rect">
            <a:avLst/>
          </a:prstGeom>
          <a:solidFill>
            <a:srgbClr val="3A3A3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92" name="Google Shape;492;p30"/>
          <p:cNvSpPr txBox="1"/>
          <p:nvPr/>
        </p:nvSpPr>
        <p:spPr>
          <a:xfrm>
            <a:off x="3861054" y="3717036"/>
            <a:ext cx="51435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measured</a:t>
            </a:r>
            <a:endParaRPr sz="1100"/>
          </a:p>
        </p:txBody>
      </p:sp>
      <p:sp>
        <p:nvSpPr>
          <p:cNvPr id="493" name="Google Shape;493;p30"/>
          <p:cNvSpPr/>
          <p:nvPr/>
        </p:nvSpPr>
        <p:spPr>
          <a:xfrm>
            <a:off x="4389119" y="3737610"/>
            <a:ext cx="150876" cy="89154"/>
          </a:xfrm>
          <a:prstGeom prst="rect">
            <a:avLst/>
          </a:prstGeom>
          <a:solidFill>
            <a:srgbClr val="FFFFFF"/>
          </a:solidFill>
          <a:ln w="12700" cap="flat" cmpd="sng">
            <a:solidFill>
              <a:srgbClr val="3A3A3A"/>
            </a:solidFill>
            <a:prstDash val="dash"/>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94" name="Google Shape;494;p30"/>
          <p:cNvSpPr txBox="1"/>
          <p:nvPr/>
        </p:nvSpPr>
        <p:spPr>
          <a:xfrm>
            <a:off x="4581144" y="3717036"/>
            <a:ext cx="994410"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funded / in progress</a:t>
            </a:r>
            <a:endParaRPr sz="1100"/>
          </a:p>
        </p:txBody>
      </p:sp>
      <p:sp>
        <p:nvSpPr>
          <p:cNvPr id="495" name="Google Shape;495;p30"/>
          <p:cNvSpPr/>
          <p:nvPr/>
        </p:nvSpPr>
        <p:spPr>
          <a:xfrm>
            <a:off x="5623559" y="3737610"/>
            <a:ext cx="89154" cy="89154"/>
          </a:xfrm>
          <a:prstGeom prst="rect">
            <a:avLst/>
          </a:prstGeom>
          <a:solidFill>
            <a:srgbClr val="5E548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96" name="Google Shape;496;p30"/>
          <p:cNvSpPr txBox="1"/>
          <p:nvPr/>
        </p:nvSpPr>
        <p:spPr>
          <a:xfrm>
            <a:off x="5753861" y="3717036"/>
            <a:ext cx="452628"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affinity</a:t>
            </a:r>
            <a:endParaRPr sz="1100"/>
          </a:p>
        </p:txBody>
      </p:sp>
      <p:sp>
        <p:nvSpPr>
          <p:cNvPr id="497" name="Google Shape;497;p30"/>
          <p:cNvSpPr/>
          <p:nvPr/>
        </p:nvSpPr>
        <p:spPr>
          <a:xfrm>
            <a:off x="6295644" y="3737610"/>
            <a:ext cx="89154" cy="89154"/>
          </a:xfrm>
          <a:prstGeom prst="rect">
            <a:avLst/>
          </a:prstGeom>
          <a:solidFill>
            <a:srgbClr val="0E6B6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98" name="Google Shape;498;p30"/>
          <p:cNvSpPr txBox="1"/>
          <p:nvPr/>
        </p:nvSpPr>
        <p:spPr>
          <a:xfrm>
            <a:off x="6425946" y="3717036"/>
            <a:ext cx="884682"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mass spectrometry</a:t>
            </a:r>
            <a:endParaRPr sz="1100"/>
          </a:p>
        </p:txBody>
      </p:sp>
      <p:sp>
        <p:nvSpPr>
          <p:cNvPr id="499" name="Google Shape;499;p30"/>
          <p:cNvSpPr/>
          <p:nvPr/>
        </p:nvSpPr>
        <p:spPr>
          <a:xfrm>
            <a:off x="7399782" y="3737610"/>
            <a:ext cx="89154" cy="89154"/>
          </a:xfrm>
          <a:prstGeom prst="rect">
            <a:avLst/>
          </a:prstGeom>
          <a:solidFill>
            <a:srgbClr val="B546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00" name="Google Shape;500;p30"/>
          <p:cNvSpPr txBox="1"/>
          <p:nvPr/>
        </p:nvSpPr>
        <p:spPr>
          <a:xfrm>
            <a:off x="7530083" y="3717036"/>
            <a:ext cx="692658" cy="137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600" b="0" i="0">
                <a:solidFill>
                  <a:srgbClr val="3A3A3A"/>
                </a:solidFill>
                <a:latin typeface="Calibri"/>
                <a:ea typeface="Calibri"/>
                <a:cs typeface="Calibri"/>
                <a:sym typeface="Calibri"/>
              </a:rPr>
              <a:t>neuro-focused</a:t>
            </a:r>
            <a:endParaRPr sz="1100"/>
          </a:p>
        </p:txBody>
      </p:sp>
      <p:cxnSp>
        <p:nvCxnSpPr>
          <p:cNvPr id="501" name="Google Shape;501;p30"/>
          <p:cNvCxnSpPr/>
          <p:nvPr/>
        </p:nvCxnSpPr>
        <p:spPr>
          <a:xfrm>
            <a:off x="342900" y="3922776"/>
            <a:ext cx="8455914" cy="0"/>
          </a:xfrm>
          <a:prstGeom prst="straightConnector1">
            <a:avLst/>
          </a:prstGeom>
          <a:noFill/>
          <a:ln w="9525" cap="flat" cmpd="sng">
            <a:solidFill>
              <a:srgbClr val="3A3A3A"/>
            </a:solidFill>
            <a:prstDash val="solid"/>
            <a:round/>
            <a:headEnd type="none" w="sm" len="sm"/>
            <a:tailEnd type="none" w="sm" len="sm"/>
          </a:ln>
        </p:spPr>
      </p:cxnSp>
      <p:sp>
        <p:nvSpPr>
          <p:cNvPr id="502" name="Google Shape;502;p30"/>
          <p:cNvSpPr txBox="1"/>
          <p:nvPr/>
        </p:nvSpPr>
        <p:spPr>
          <a:xfrm>
            <a:off x="342899" y="4024863"/>
            <a:ext cx="586358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200" b="1" i="0" dirty="0">
                <a:solidFill>
                  <a:schemeClr val="accent4"/>
                </a:solidFill>
                <a:latin typeface="Calibri"/>
                <a:ea typeface="Calibri"/>
                <a:cs typeface="Calibri"/>
                <a:sym typeface="Calibri"/>
              </a:rPr>
              <a:t>For Parkinson’s disease,  plasma and CSF proteomics tell different stories</a:t>
            </a:r>
            <a:endParaRPr sz="2000" dirty="0">
              <a:solidFill>
                <a:schemeClr val="accent4"/>
              </a:solidFill>
            </a:endParaRPr>
          </a:p>
        </p:txBody>
      </p:sp>
      <p:sp>
        <p:nvSpPr>
          <p:cNvPr id="503" name="Google Shape;503;p30"/>
          <p:cNvSpPr txBox="1"/>
          <p:nvPr/>
        </p:nvSpPr>
        <p:spPr>
          <a:xfrm>
            <a:off x="342900" y="4267199"/>
            <a:ext cx="2480511" cy="53035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dirty="0">
                <a:solidFill>
                  <a:srgbClr val="1F1F1F"/>
                </a:solidFill>
                <a:latin typeface="Calibri"/>
                <a:ea typeface="Calibri"/>
                <a:cs typeface="Calibri"/>
                <a:sym typeface="Calibri"/>
              </a:rPr>
              <a:t>Most proteins don't track between the two fluids</a:t>
            </a:r>
            <a:endParaRPr sz="1200" dirty="0"/>
          </a:p>
          <a:p>
            <a:pPr marL="0" marR="0" lvl="0" indent="0" algn="l" rtl="0">
              <a:spcBef>
                <a:spcPts val="0"/>
              </a:spcBef>
              <a:spcAft>
                <a:spcPts val="0"/>
              </a:spcAft>
              <a:buNone/>
            </a:pPr>
            <a:r>
              <a:rPr lang="en" sz="700" b="0" i="0" dirty="0">
                <a:solidFill>
                  <a:srgbClr val="3A3A3A"/>
                </a:solidFill>
                <a:latin typeface="Calibri"/>
                <a:ea typeface="Calibri"/>
                <a:cs typeface="Calibri"/>
                <a:sym typeface="Calibri"/>
              </a:rPr>
              <a:t>In paired CSF and plasma from 2,171 people, most CSF–plasma correlations were weak, and brain-derived proteins correlated least (Farinas et al., Nat Med 2025).</a:t>
            </a:r>
            <a:endParaRPr sz="1200" dirty="0"/>
          </a:p>
        </p:txBody>
      </p:sp>
      <p:sp>
        <p:nvSpPr>
          <p:cNvPr id="504" name="Google Shape;504;p30"/>
          <p:cNvSpPr txBox="1"/>
          <p:nvPr/>
        </p:nvSpPr>
        <p:spPr>
          <a:xfrm>
            <a:off x="3168395" y="4267199"/>
            <a:ext cx="2743200" cy="53035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dirty="0">
                <a:solidFill>
                  <a:srgbClr val="1F1F1F"/>
                </a:solidFill>
                <a:latin typeface="Calibri"/>
                <a:ea typeface="Calibri"/>
                <a:cs typeface="Calibri"/>
                <a:sym typeface="Calibri"/>
              </a:rPr>
              <a:t>PD's strongest molecular markers are measured in CSF</a:t>
            </a:r>
            <a:endParaRPr sz="1200" dirty="0"/>
          </a:p>
          <a:p>
            <a:pPr marL="0" marR="0" lvl="0" indent="0" algn="l" rtl="0">
              <a:spcBef>
                <a:spcPts val="0"/>
              </a:spcBef>
              <a:spcAft>
                <a:spcPts val="0"/>
              </a:spcAft>
              <a:buNone/>
            </a:pPr>
            <a:r>
              <a:rPr lang="en" sz="700" b="0" i="0" dirty="0">
                <a:solidFill>
                  <a:srgbClr val="3A3A3A"/>
                </a:solidFill>
                <a:latin typeface="Calibri"/>
                <a:ea typeface="Calibri"/>
                <a:cs typeface="Calibri"/>
                <a:sym typeface="Calibri"/>
              </a:rPr>
              <a:t>α-syn SAA: 87.7% sensitive for PD in PPMI CSF. DDC rises in CSF on Olink, SomaScan and MS; in plasma the effect is smaller (Rutledge et al. 2024).</a:t>
            </a:r>
            <a:endParaRPr sz="1200" dirty="0"/>
          </a:p>
        </p:txBody>
      </p:sp>
      <p:sp>
        <p:nvSpPr>
          <p:cNvPr id="505" name="Google Shape;505;p30"/>
          <p:cNvSpPr txBox="1"/>
          <p:nvPr/>
        </p:nvSpPr>
        <p:spPr>
          <a:xfrm>
            <a:off x="6035040" y="4267199"/>
            <a:ext cx="2743200" cy="53035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800" b="1" i="0" dirty="0">
                <a:solidFill>
                  <a:srgbClr val="1F1F1F"/>
                </a:solidFill>
                <a:latin typeface="Calibri"/>
                <a:ea typeface="Calibri"/>
                <a:cs typeface="Calibri"/>
                <a:sym typeface="Calibri"/>
              </a:rPr>
              <a:t>So: which fluid for which question?</a:t>
            </a:r>
            <a:endParaRPr sz="1200" dirty="0"/>
          </a:p>
          <a:p>
            <a:pPr marL="0" marR="0" lvl="0" indent="0" algn="l" rtl="0">
              <a:spcBef>
                <a:spcPts val="0"/>
              </a:spcBef>
              <a:spcAft>
                <a:spcPts val="0"/>
              </a:spcAft>
              <a:buNone/>
            </a:pPr>
            <a:r>
              <a:rPr lang="en" sz="700" b="0" i="0" dirty="0">
                <a:solidFill>
                  <a:srgbClr val="3A3A3A"/>
                </a:solidFill>
                <a:latin typeface="Calibri"/>
                <a:ea typeface="Calibri"/>
                <a:cs typeface="Calibri"/>
                <a:sym typeface="Calibri"/>
              </a:rPr>
              <a:t>Plasma: genetics-anchored targets, pre-diagnostic risk (~750 later-PD cases in UK Biobank). CSF: brain biology, target engagement; PPMI's longitudinal prodromal CSF.</a:t>
            </a:r>
            <a:endParaRPr sz="1200" dirty="0"/>
          </a:p>
        </p:txBody>
      </p:sp>
      <p:sp>
        <p:nvSpPr>
          <p:cNvPr id="506" name="Google Shape;506;p30"/>
          <p:cNvSpPr txBox="1"/>
          <p:nvPr/>
        </p:nvSpPr>
        <p:spPr>
          <a:xfrm>
            <a:off x="342900" y="4846640"/>
            <a:ext cx="8435340" cy="2308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500" b="0" i="0" dirty="0">
                <a:solidFill>
                  <a:srgbClr val="9A9A9A"/>
                </a:solidFill>
                <a:latin typeface="Calibri"/>
                <a:ea typeface="Calibri"/>
                <a:cs typeface="Calibri"/>
                <a:sym typeface="Calibri"/>
              </a:rPr>
              <a:t>Disclosure: Chris Whelan was named UKB-PPP lead (J&amp;J) in the January 2025 Phase 2 announcement.  Sources: UK Biobank and </a:t>
            </a:r>
            <a:r>
              <a:rPr lang="en" sz="500" b="0" i="0" dirty="0" err="1">
                <a:solidFill>
                  <a:srgbClr val="9A9A9A"/>
                </a:solidFill>
                <a:latin typeface="Calibri"/>
                <a:ea typeface="Calibri"/>
                <a:cs typeface="Calibri"/>
                <a:sym typeface="Calibri"/>
              </a:rPr>
              <a:t>GenomeWeb</a:t>
            </a:r>
            <a:r>
              <a:rPr lang="en" sz="500" b="0" i="0" dirty="0">
                <a:solidFill>
                  <a:srgbClr val="9A9A9A"/>
                </a:solidFill>
                <a:latin typeface="Calibri"/>
                <a:ea typeface="Calibri"/>
                <a:cs typeface="Calibri"/>
                <a:sym typeface="Calibri"/>
              </a:rPr>
              <a:t> (Phase 2 funding); Illumina (Jan 2025); Regeneron Genetics Center / Thermo Fisher (2025); Standard </a:t>
            </a:r>
            <a:r>
              <a:rPr lang="en" sz="500" b="0" i="0" dirty="0" err="1">
                <a:solidFill>
                  <a:srgbClr val="9A9A9A"/>
                </a:solidFill>
                <a:latin typeface="Calibri"/>
                <a:ea typeface="Calibri"/>
                <a:cs typeface="Calibri"/>
                <a:sym typeface="Calibri"/>
              </a:rPr>
              <a:t>BioTools</a:t>
            </a:r>
            <a:r>
              <a:rPr lang="en" sz="500" b="0" i="0" dirty="0">
                <a:solidFill>
                  <a:srgbClr val="9A9A9A"/>
                </a:solidFill>
                <a:latin typeface="Calibri"/>
                <a:ea typeface="Calibri"/>
                <a:cs typeface="Calibri"/>
                <a:sym typeface="Calibri"/>
              </a:rPr>
              <a:t> (SG100K SomaScan, Aug 2025); Seer and PRECISE (Apr 2026); Imam et al., Nat Med 2025 (GNPC);</a:t>
            </a:r>
            <a:endParaRPr sz="1050" dirty="0"/>
          </a:p>
          <a:p>
            <a:pPr marL="0" marR="0" lvl="0" indent="0" algn="l" rtl="0">
              <a:spcBef>
                <a:spcPts val="0"/>
              </a:spcBef>
              <a:spcAft>
                <a:spcPts val="0"/>
              </a:spcAft>
              <a:buNone/>
            </a:pPr>
            <a:r>
              <a:rPr lang="en" sz="500" b="0" i="0" dirty="0" err="1">
                <a:solidFill>
                  <a:srgbClr val="9A9A9A"/>
                </a:solidFill>
                <a:latin typeface="Calibri"/>
                <a:ea typeface="Calibri"/>
                <a:cs typeface="Calibri"/>
                <a:sym typeface="Calibri"/>
              </a:rPr>
              <a:t>Eldjarn</a:t>
            </a:r>
            <a:r>
              <a:rPr lang="en" sz="500" b="0" i="0" dirty="0">
                <a:solidFill>
                  <a:srgbClr val="9A9A9A"/>
                </a:solidFill>
                <a:latin typeface="Calibri"/>
                <a:ea typeface="Calibri"/>
                <a:cs typeface="Calibri"/>
                <a:sym typeface="Calibri"/>
              </a:rPr>
              <a:t> et al. 2023; Sun et al. 2023; Farinas et al., Nat Med 2025; Siderowf et al., Lancet Neurol 2023; Rutledge et al., Acta </a:t>
            </a:r>
            <a:r>
              <a:rPr lang="en" sz="500" b="0" i="0" dirty="0" err="1">
                <a:solidFill>
                  <a:srgbClr val="9A9A9A"/>
                </a:solidFill>
                <a:latin typeface="Calibri"/>
                <a:ea typeface="Calibri"/>
                <a:cs typeface="Calibri"/>
                <a:sym typeface="Calibri"/>
              </a:rPr>
              <a:t>Neuropathol</a:t>
            </a:r>
            <a:r>
              <a:rPr lang="en" sz="500" b="0" i="0" dirty="0">
                <a:solidFill>
                  <a:srgbClr val="9A9A9A"/>
                </a:solidFill>
                <a:latin typeface="Calibri"/>
                <a:ea typeface="Calibri"/>
                <a:cs typeface="Calibri"/>
                <a:sym typeface="Calibri"/>
              </a:rPr>
              <a:t> 2024; EPIC4PD (</a:t>
            </a:r>
            <a:r>
              <a:rPr lang="en" sz="500" b="0" i="0" dirty="0" err="1">
                <a:solidFill>
                  <a:srgbClr val="9A9A9A"/>
                </a:solidFill>
                <a:latin typeface="Calibri"/>
                <a:ea typeface="Calibri"/>
                <a:cs typeface="Calibri"/>
                <a:sym typeface="Calibri"/>
              </a:rPr>
              <a:t>medRxiv</a:t>
            </a:r>
            <a:r>
              <a:rPr lang="en" sz="500" b="0" i="0" dirty="0">
                <a:solidFill>
                  <a:srgbClr val="9A9A9A"/>
                </a:solidFill>
                <a:latin typeface="Calibri"/>
                <a:ea typeface="Calibri"/>
                <a:cs typeface="Calibri"/>
                <a:sym typeface="Calibri"/>
              </a:rPr>
              <a:t> 2025.07.30.25332433). Platform comparisons: Atlas of Proteomic Technologies (</a:t>
            </a:r>
            <a:r>
              <a:rPr lang="en" sz="500" b="0" i="0" dirty="0" err="1">
                <a:solidFill>
                  <a:srgbClr val="9A9A9A"/>
                </a:solidFill>
                <a:latin typeface="Calibri"/>
                <a:ea typeface="Calibri"/>
                <a:cs typeface="Calibri"/>
                <a:sym typeface="Calibri"/>
              </a:rPr>
              <a:t>aptatlas.org</a:t>
            </a:r>
            <a:r>
              <a:rPr lang="en" sz="500" b="0" i="0" dirty="0">
                <a:solidFill>
                  <a:srgbClr val="9A9A9A"/>
                </a:solidFill>
                <a:latin typeface="Calibri"/>
                <a:ea typeface="Calibri"/>
                <a:cs typeface="Calibri"/>
                <a:sym typeface="Calibri"/>
              </a:rPr>
              <a:t>). SG100K pharma consortium: Alnylam, Bayer, Boehringer Ingelheim, GSK, Novo Nordisk.</a:t>
            </a:r>
            <a:endParaRPr sz="1050" dirty="0"/>
          </a:p>
        </p:txBody>
      </p:sp>
      <p:pic>
        <p:nvPicPr>
          <p:cNvPr id="2" name="Picture 1" descr="deCODE genetics">
            <a:extLst>
              <a:ext uri="{FF2B5EF4-FFF2-40B4-BE49-F238E27FC236}">
                <a16:creationId xmlns:a16="http://schemas.microsoft.com/office/drawing/2014/main" id="{5FABFED9-21FC-B307-D1BD-688D856873E8}"/>
              </a:ext>
            </a:extLst>
          </p:cNvPr>
          <p:cNvPicPr>
            <a:picLocks noChangeAspect="1"/>
          </p:cNvPicPr>
          <p:nvPr/>
        </p:nvPicPr>
        <p:blipFill>
          <a:blip r:embed="rId3"/>
          <a:stretch>
            <a:fillRect/>
          </a:stretch>
        </p:blipFill>
        <p:spPr>
          <a:xfrm>
            <a:off x="6827984" y="1188400"/>
            <a:ext cx="592371" cy="163282"/>
          </a:xfrm>
          <a:prstGeom prst="rect">
            <a:avLst/>
          </a:prstGeom>
        </p:spPr>
      </p:pic>
      <p:pic>
        <p:nvPicPr>
          <p:cNvPr id="3" name="Picture 2" descr="AMGEN ANNOUNCES ADDITIONAL $300 MILLION U.S. MANUFACTURING INVESTMENT,  TOTALING NEARLY $2 BILLION OVER THE LAST YEAR">
            <a:extLst>
              <a:ext uri="{FF2B5EF4-FFF2-40B4-BE49-F238E27FC236}">
                <a16:creationId xmlns:a16="http://schemas.microsoft.com/office/drawing/2014/main" id="{7E4AB93B-D1E8-4D02-B135-77FF8313859A}"/>
              </a:ext>
            </a:extLst>
          </p:cNvPr>
          <p:cNvPicPr>
            <a:picLocks noChangeAspect="1"/>
          </p:cNvPicPr>
          <p:nvPr/>
        </p:nvPicPr>
        <p:blipFill>
          <a:blip r:embed="rId4"/>
          <a:stretch>
            <a:fillRect/>
          </a:stretch>
        </p:blipFill>
        <p:spPr>
          <a:xfrm>
            <a:off x="7488936" y="1157282"/>
            <a:ext cx="485271" cy="253405"/>
          </a:xfrm>
          <a:prstGeom prst="rect">
            <a:avLst/>
          </a:prstGeom>
        </p:spPr>
      </p:pic>
      <p:pic>
        <p:nvPicPr>
          <p:cNvPr id="4" name="Picture 3">
            <a:extLst>
              <a:ext uri="{FF2B5EF4-FFF2-40B4-BE49-F238E27FC236}">
                <a16:creationId xmlns:a16="http://schemas.microsoft.com/office/drawing/2014/main" id="{F24EEDBF-BB3D-57F2-78E1-02F586603444}"/>
              </a:ext>
            </a:extLst>
          </p:cNvPr>
          <p:cNvPicPr>
            <a:picLocks noChangeAspect="1"/>
          </p:cNvPicPr>
          <p:nvPr/>
        </p:nvPicPr>
        <p:blipFill>
          <a:blip r:embed="rId5"/>
          <a:stretch>
            <a:fillRect/>
          </a:stretch>
        </p:blipFill>
        <p:spPr>
          <a:xfrm>
            <a:off x="7167753" y="1407053"/>
            <a:ext cx="380655" cy="356616"/>
          </a:xfrm>
          <a:prstGeom prst="rect">
            <a:avLst/>
          </a:prstGeom>
        </p:spPr>
      </p:pic>
      <p:pic>
        <p:nvPicPr>
          <p:cNvPr id="5" name="Picture 4" descr="AD Data Initiative | GNPC Proteomics Data Challenge">
            <a:extLst>
              <a:ext uri="{FF2B5EF4-FFF2-40B4-BE49-F238E27FC236}">
                <a16:creationId xmlns:a16="http://schemas.microsoft.com/office/drawing/2014/main" id="{7BB36BFC-6441-BDAF-FBD7-2BCF11C03DF2}"/>
              </a:ext>
            </a:extLst>
          </p:cNvPr>
          <p:cNvPicPr>
            <a:picLocks noChangeAspect="1"/>
          </p:cNvPicPr>
          <p:nvPr/>
        </p:nvPicPr>
        <p:blipFill>
          <a:blip r:embed="rId6"/>
          <a:srcRect l="1" r="9583" b="-2976"/>
          <a:stretch>
            <a:fillRect/>
          </a:stretch>
        </p:blipFill>
        <p:spPr>
          <a:xfrm>
            <a:off x="6824852" y="1744298"/>
            <a:ext cx="496064" cy="299386"/>
          </a:xfrm>
          <a:prstGeom prst="rect">
            <a:avLst/>
          </a:prstGeom>
        </p:spPr>
      </p:pic>
      <p:pic>
        <p:nvPicPr>
          <p:cNvPr id="6" name="Picture 5" descr="Illumina, Inc. | San Diego CA">
            <a:extLst>
              <a:ext uri="{FF2B5EF4-FFF2-40B4-BE49-F238E27FC236}">
                <a16:creationId xmlns:a16="http://schemas.microsoft.com/office/drawing/2014/main" id="{F11995C1-A4E7-2BFB-BF96-FEC3355A32E3}"/>
              </a:ext>
            </a:extLst>
          </p:cNvPr>
          <p:cNvPicPr>
            <a:picLocks noChangeAspect="1"/>
          </p:cNvPicPr>
          <p:nvPr/>
        </p:nvPicPr>
        <p:blipFill>
          <a:blip r:embed="rId7"/>
          <a:srcRect t="34553" b="39659"/>
          <a:stretch>
            <a:fillRect/>
          </a:stretch>
        </p:blipFill>
        <p:spPr>
          <a:xfrm>
            <a:off x="6705587" y="2134001"/>
            <a:ext cx="605036" cy="156025"/>
          </a:xfrm>
          <a:prstGeom prst="rect">
            <a:avLst/>
          </a:prstGeom>
        </p:spPr>
      </p:pic>
      <p:pic>
        <p:nvPicPr>
          <p:cNvPr id="7" name="Picture 6" descr="UK Biobank Scientific Conference 2023 | Genetics Society">
            <a:extLst>
              <a:ext uri="{FF2B5EF4-FFF2-40B4-BE49-F238E27FC236}">
                <a16:creationId xmlns:a16="http://schemas.microsoft.com/office/drawing/2014/main" id="{84B4D76D-416F-6EE7-69AD-F75A51FC307D}"/>
              </a:ext>
            </a:extLst>
          </p:cNvPr>
          <p:cNvPicPr>
            <a:picLocks noChangeAspect="1"/>
          </p:cNvPicPr>
          <p:nvPr/>
        </p:nvPicPr>
        <p:blipFill>
          <a:blip r:embed="rId8"/>
          <a:stretch>
            <a:fillRect/>
          </a:stretch>
        </p:blipFill>
        <p:spPr>
          <a:xfrm>
            <a:off x="7332183" y="2136979"/>
            <a:ext cx="605036" cy="198134"/>
          </a:xfrm>
          <a:prstGeom prst="rect">
            <a:avLst/>
          </a:prstGeom>
        </p:spPr>
      </p:pic>
      <p:pic>
        <p:nvPicPr>
          <p:cNvPr id="8" name="Picture 7" descr="PRECISE] Singapore's National Precision Medicine Strategy | Weiling Zheng">
            <a:extLst>
              <a:ext uri="{FF2B5EF4-FFF2-40B4-BE49-F238E27FC236}">
                <a16:creationId xmlns:a16="http://schemas.microsoft.com/office/drawing/2014/main" id="{15B270E5-51AE-CC13-84D3-F24505F323ED}"/>
              </a:ext>
            </a:extLst>
          </p:cNvPr>
          <p:cNvPicPr>
            <a:picLocks noChangeAspect="1"/>
          </p:cNvPicPr>
          <p:nvPr/>
        </p:nvPicPr>
        <p:blipFill>
          <a:blip r:embed="rId9"/>
          <a:srcRect l="37333" t="25961" r="36400" b="26265"/>
          <a:stretch>
            <a:fillRect/>
          </a:stretch>
        </p:blipFill>
        <p:spPr>
          <a:xfrm>
            <a:off x="6900865" y="2416078"/>
            <a:ext cx="266888" cy="272307"/>
          </a:xfrm>
          <a:prstGeom prst="rect">
            <a:avLst/>
          </a:prstGeom>
        </p:spPr>
      </p:pic>
      <p:pic>
        <p:nvPicPr>
          <p:cNvPr id="9" name="Picture 8" descr="UK Biobank Scientific Conference 2023 | Genetics Society">
            <a:extLst>
              <a:ext uri="{FF2B5EF4-FFF2-40B4-BE49-F238E27FC236}">
                <a16:creationId xmlns:a16="http://schemas.microsoft.com/office/drawing/2014/main" id="{6EEC17EC-165C-29DE-558C-7F9D715BFDFB}"/>
              </a:ext>
            </a:extLst>
          </p:cNvPr>
          <p:cNvPicPr>
            <a:picLocks noChangeAspect="1"/>
          </p:cNvPicPr>
          <p:nvPr/>
        </p:nvPicPr>
        <p:blipFill>
          <a:blip r:embed="rId8"/>
          <a:stretch>
            <a:fillRect/>
          </a:stretch>
        </p:blipFill>
        <p:spPr>
          <a:xfrm>
            <a:off x="6793244" y="1551333"/>
            <a:ext cx="377543" cy="123636"/>
          </a:xfrm>
          <a:prstGeom prst="rect">
            <a:avLst/>
          </a:prstGeom>
        </p:spPr>
      </p:pic>
      <p:pic>
        <p:nvPicPr>
          <p:cNvPr id="10" name="Picture 9" descr="How Seer aims to remove tech barriers to studying the proteome">
            <a:extLst>
              <a:ext uri="{FF2B5EF4-FFF2-40B4-BE49-F238E27FC236}">
                <a16:creationId xmlns:a16="http://schemas.microsoft.com/office/drawing/2014/main" id="{F39C67B3-C01C-06B3-A527-2DC67B16325D}"/>
              </a:ext>
            </a:extLst>
          </p:cNvPr>
          <p:cNvPicPr>
            <a:picLocks noChangeAspect="1"/>
          </p:cNvPicPr>
          <p:nvPr/>
        </p:nvPicPr>
        <p:blipFill>
          <a:blip r:embed="rId10"/>
          <a:stretch>
            <a:fillRect/>
          </a:stretch>
        </p:blipFill>
        <p:spPr>
          <a:xfrm>
            <a:off x="6833426" y="2724711"/>
            <a:ext cx="331522" cy="215489"/>
          </a:xfrm>
          <a:prstGeom prst="rect">
            <a:avLst/>
          </a:prstGeom>
        </p:spPr>
      </p:pic>
      <p:pic>
        <p:nvPicPr>
          <p:cNvPr id="11" name="Picture 10" descr="Company Overview - About Us - Company - SomaLogic">
            <a:extLst>
              <a:ext uri="{FF2B5EF4-FFF2-40B4-BE49-F238E27FC236}">
                <a16:creationId xmlns:a16="http://schemas.microsoft.com/office/drawing/2014/main" id="{D03FB38E-5928-3EFB-FEB0-F36626CEE557}"/>
              </a:ext>
            </a:extLst>
          </p:cNvPr>
          <p:cNvPicPr>
            <a:picLocks noChangeAspect="1"/>
          </p:cNvPicPr>
          <p:nvPr/>
        </p:nvPicPr>
        <p:blipFill>
          <a:blip r:embed="rId11"/>
          <a:srcRect t="32063" b="34501"/>
          <a:stretch>
            <a:fillRect/>
          </a:stretch>
        </p:blipFill>
        <p:spPr>
          <a:xfrm>
            <a:off x="8034326" y="1175756"/>
            <a:ext cx="442162" cy="147838"/>
          </a:xfrm>
          <a:prstGeom prst="rect">
            <a:avLst/>
          </a:prstGeom>
        </p:spPr>
      </p:pic>
      <p:pic>
        <p:nvPicPr>
          <p:cNvPr id="12" name="Picture 11" descr="Company Overview - About Us - Company - SomaLogic">
            <a:extLst>
              <a:ext uri="{FF2B5EF4-FFF2-40B4-BE49-F238E27FC236}">
                <a16:creationId xmlns:a16="http://schemas.microsoft.com/office/drawing/2014/main" id="{87DEBC4D-70BA-1C79-8F6F-7DDF81A150AE}"/>
              </a:ext>
            </a:extLst>
          </p:cNvPr>
          <p:cNvPicPr>
            <a:picLocks noChangeAspect="1"/>
          </p:cNvPicPr>
          <p:nvPr/>
        </p:nvPicPr>
        <p:blipFill>
          <a:blip r:embed="rId11"/>
          <a:srcRect t="32063" b="34501"/>
          <a:stretch>
            <a:fillRect/>
          </a:stretch>
        </p:blipFill>
        <p:spPr>
          <a:xfrm>
            <a:off x="7264908" y="1807120"/>
            <a:ext cx="442162" cy="147838"/>
          </a:xfrm>
          <a:prstGeom prst="rect">
            <a:avLst/>
          </a:prstGeom>
        </p:spPr>
      </p:pic>
      <p:pic>
        <p:nvPicPr>
          <p:cNvPr id="13" name="Picture 12" descr="Company Overview - About Us - Company - SomaLogic">
            <a:extLst>
              <a:ext uri="{FF2B5EF4-FFF2-40B4-BE49-F238E27FC236}">
                <a16:creationId xmlns:a16="http://schemas.microsoft.com/office/drawing/2014/main" id="{F626DF86-E55D-1311-C2EB-867D70722FF8}"/>
              </a:ext>
            </a:extLst>
          </p:cNvPr>
          <p:cNvPicPr>
            <a:picLocks noChangeAspect="1"/>
          </p:cNvPicPr>
          <p:nvPr/>
        </p:nvPicPr>
        <p:blipFill>
          <a:blip r:embed="rId11"/>
          <a:srcRect t="32063" b="34501"/>
          <a:stretch>
            <a:fillRect/>
          </a:stretch>
        </p:blipFill>
        <p:spPr>
          <a:xfrm>
            <a:off x="8066305" y="2111863"/>
            <a:ext cx="442162" cy="147838"/>
          </a:xfrm>
          <a:prstGeom prst="rect">
            <a:avLst/>
          </a:prstGeom>
        </p:spPr>
      </p:pic>
      <p:pic>
        <p:nvPicPr>
          <p:cNvPr id="14" name="Picture 13" descr="Company Overview - About Us - Company - SomaLogic">
            <a:extLst>
              <a:ext uri="{FF2B5EF4-FFF2-40B4-BE49-F238E27FC236}">
                <a16:creationId xmlns:a16="http://schemas.microsoft.com/office/drawing/2014/main" id="{864472F0-D7EA-75DF-E67E-B2A8266174E2}"/>
              </a:ext>
            </a:extLst>
          </p:cNvPr>
          <p:cNvPicPr>
            <a:picLocks noChangeAspect="1"/>
          </p:cNvPicPr>
          <p:nvPr/>
        </p:nvPicPr>
        <p:blipFill>
          <a:blip r:embed="rId11"/>
          <a:srcRect t="32063" b="34501"/>
          <a:stretch>
            <a:fillRect/>
          </a:stretch>
        </p:blipFill>
        <p:spPr>
          <a:xfrm>
            <a:off x="7240302" y="2416263"/>
            <a:ext cx="442162" cy="147838"/>
          </a:xfrm>
          <a:prstGeom prst="rect">
            <a:avLst/>
          </a:prstGeom>
        </p:spPr>
      </p:pic>
      <p:pic>
        <p:nvPicPr>
          <p:cNvPr id="15" name="Picture 14" descr="PRECISE] Singapore's National Precision Medicine Strategy | Weiling Zheng">
            <a:extLst>
              <a:ext uri="{FF2B5EF4-FFF2-40B4-BE49-F238E27FC236}">
                <a16:creationId xmlns:a16="http://schemas.microsoft.com/office/drawing/2014/main" id="{AF413CEC-CE93-69F8-2649-BE4B8C23656E}"/>
              </a:ext>
            </a:extLst>
          </p:cNvPr>
          <p:cNvPicPr>
            <a:picLocks noChangeAspect="1"/>
          </p:cNvPicPr>
          <p:nvPr/>
        </p:nvPicPr>
        <p:blipFill>
          <a:blip r:embed="rId9"/>
          <a:srcRect l="37333" t="25961" r="36400" b="26265"/>
          <a:stretch>
            <a:fillRect/>
          </a:stretch>
        </p:blipFill>
        <p:spPr>
          <a:xfrm>
            <a:off x="6502241" y="2711930"/>
            <a:ext cx="266888" cy="272307"/>
          </a:xfrm>
          <a:prstGeom prst="rect">
            <a:avLst/>
          </a:prstGeom>
        </p:spPr>
      </p:pic>
      <p:pic>
        <p:nvPicPr>
          <p:cNvPr id="16" name="Picture 15" descr="NGS Proteomics">
            <a:extLst>
              <a:ext uri="{FF2B5EF4-FFF2-40B4-BE49-F238E27FC236}">
                <a16:creationId xmlns:a16="http://schemas.microsoft.com/office/drawing/2014/main" id="{F6E01109-1442-66BB-80C2-A841DBA30EFF}"/>
              </a:ext>
            </a:extLst>
          </p:cNvPr>
          <p:cNvPicPr>
            <a:picLocks noChangeAspect="1"/>
          </p:cNvPicPr>
          <p:nvPr/>
        </p:nvPicPr>
        <p:blipFill>
          <a:blip r:embed="rId12"/>
          <a:stretch>
            <a:fillRect/>
          </a:stretch>
        </p:blipFill>
        <p:spPr>
          <a:xfrm>
            <a:off x="8121190" y="3090284"/>
            <a:ext cx="324625" cy="98686"/>
          </a:xfrm>
          <a:prstGeom prst="rect">
            <a:avLst/>
          </a:prstGeom>
        </p:spPr>
      </p:pic>
      <p:pic>
        <p:nvPicPr>
          <p:cNvPr id="17" name="Picture 16" descr="NGS Proteomics">
            <a:extLst>
              <a:ext uri="{FF2B5EF4-FFF2-40B4-BE49-F238E27FC236}">
                <a16:creationId xmlns:a16="http://schemas.microsoft.com/office/drawing/2014/main" id="{9F95E2B2-8A66-21C1-D31B-C4E5BD4E228C}"/>
              </a:ext>
            </a:extLst>
          </p:cNvPr>
          <p:cNvPicPr>
            <a:picLocks noChangeAspect="1"/>
          </p:cNvPicPr>
          <p:nvPr/>
        </p:nvPicPr>
        <p:blipFill>
          <a:blip r:embed="rId12"/>
          <a:stretch>
            <a:fillRect/>
          </a:stretch>
        </p:blipFill>
        <p:spPr>
          <a:xfrm>
            <a:off x="7606829" y="1557442"/>
            <a:ext cx="324625" cy="98686"/>
          </a:xfrm>
          <a:prstGeom prst="rect">
            <a:avLst/>
          </a:prstGeom>
        </p:spPr>
      </p:pic>
      <p:pic>
        <p:nvPicPr>
          <p:cNvPr id="18" name="Picture 17" descr="NGS Proteomics">
            <a:extLst>
              <a:ext uri="{FF2B5EF4-FFF2-40B4-BE49-F238E27FC236}">
                <a16:creationId xmlns:a16="http://schemas.microsoft.com/office/drawing/2014/main" id="{99C03394-0B52-8F31-636A-AF97AED2E0DE}"/>
              </a:ext>
            </a:extLst>
          </p:cNvPr>
          <p:cNvPicPr>
            <a:picLocks noChangeAspect="1"/>
          </p:cNvPicPr>
          <p:nvPr/>
        </p:nvPicPr>
        <p:blipFill>
          <a:blip r:embed="rId12"/>
          <a:stretch>
            <a:fillRect/>
          </a:stretch>
        </p:blipFill>
        <p:spPr>
          <a:xfrm>
            <a:off x="8704920" y="3386515"/>
            <a:ext cx="324625" cy="98686"/>
          </a:xfrm>
          <a:prstGeom prst="rect">
            <a:avLst/>
          </a:prstGeom>
        </p:spPr>
      </p:pic>
      <p:pic>
        <p:nvPicPr>
          <p:cNvPr id="19" name="Picture 18">
            <a:extLst>
              <a:ext uri="{FF2B5EF4-FFF2-40B4-BE49-F238E27FC236}">
                <a16:creationId xmlns:a16="http://schemas.microsoft.com/office/drawing/2014/main" id="{769962A8-2C17-CF40-6A4F-7C7FEEEF2559}"/>
              </a:ext>
            </a:extLst>
          </p:cNvPr>
          <p:cNvPicPr>
            <a:picLocks noChangeAspect="1"/>
          </p:cNvPicPr>
          <p:nvPr/>
        </p:nvPicPr>
        <p:blipFill>
          <a:blip r:embed="rId5"/>
          <a:stretch>
            <a:fillRect/>
          </a:stretch>
        </p:blipFill>
        <p:spPr>
          <a:xfrm>
            <a:off x="8608486" y="2962656"/>
            <a:ext cx="380655" cy="356616"/>
          </a:xfrm>
          <a:prstGeom prst="rect">
            <a:avLst/>
          </a:prstGeom>
        </p:spPr>
      </p:pic>
      <p:pic>
        <p:nvPicPr>
          <p:cNvPr id="20" name="Picture 19" descr="Regeneron Pharmaceuticals, Inc. - BioSpace">
            <a:extLst>
              <a:ext uri="{FF2B5EF4-FFF2-40B4-BE49-F238E27FC236}">
                <a16:creationId xmlns:a16="http://schemas.microsoft.com/office/drawing/2014/main" id="{D9ED4243-06AA-B22C-5421-22384D4D3C4A}"/>
              </a:ext>
            </a:extLst>
          </p:cNvPr>
          <p:cNvPicPr>
            <a:picLocks noChangeAspect="1"/>
          </p:cNvPicPr>
          <p:nvPr/>
        </p:nvPicPr>
        <p:blipFill>
          <a:blip r:embed="rId13"/>
          <a:srcRect t="26017" b="27032"/>
          <a:stretch>
            <a:fillRect/>
          </a:stretch>
        </p:blipFill>
        <p:spPr>
          <a:xfrm>
            <a:off x="7269058" y="3097906"/>
            <a:ext cx="333736" cy="88141"/>
          </a:xfrm>
          <a:prstGeom prst="rect">
            <a:avLst/>
          </a:prstGeom>
        </p:spPr>
      </p:pic>
      <p:pic>
        <p:nvPicPr>
          <p:cNvPr id="21" name="Picture 20" descr="Geisinger Health System - Wikipedia">
            <a:extLst>
              <a:ext uri="{FF2B5EF4-FFF2-40B4-BE49-F238E27FC236}">
                <a16:creationId xmlns:a16="http://schemas.microsoft.com/office/drawing/2014/main" id="{F4FF05C2-5929-F1ED-1C33-05C8A4E5BDB2}"/>
              </a:ext>
            </a:extLst>
          </p:cNvPr>
          <p:cNvPicPr>
            <a:picLocks noChangeAspect="1"/>
          </p:cNvPicPr>
          <p:nvPr/>
        </p:nvPicPr>
        <p:blipFill>
          <a:blip r:embed="rId14"/>
          <a:stretch>
            <a:fillRect/>
          </a:stretch>
        </p:blipFill>
        <p:spPr>
          <a:xfrm>
            <a:off x="7698506" y="3075269"/>
            <a:ext cx="367378" cy="132965"/>
          </a:xfrm>
          <a:prstGeom prst="rect">
            <a:avLst/>
          </a:prstGeom>
        </p:spPr>
      </p:pic>
      <p:pic>
        <p:nvPicPr>
          <p:cNvPr id="23" name="Picture 22" descr="Alamar Biosciences Announces Pricing of Upsized Initial Public Offering">
            <a:extLst>
              <a:ext uri="{FF2B5EF4-FFF2-40B4-BE49-F238E27FC236}">
                <a16:creationId xmlns:a16="http://schemas.microsoft.com/office/drawing/2014/main" id="{20A02E1D-9533-8D7B-A4A0-9F3588314CCF}"/>
              </a:ext>
            </a:extLst>
          </p:cNvPr>
          <p:cNvPicPr>
            <a:picLocks noChangeAspect="1"/>
          </p:cNvPicPr>
          <p:nvPr/>
        </p:nvPicPr>
        <p:blipFill>
          <a:blip r:embed="rId15">
            <a:clrChange>
              <a:clrFrom>
                <a:srgbClr val="FFFFFF"/>
              </a:clrFrom>
              <a:clrTo>
                <a:srgbClr val="FFFFFF">
                  <a:alpha val="0"/>
                </a:srgbClr>
              </a:clrTo>
            </a:clrChange>
          </a:blip>
          <a:stretch>
            <a:fillRect/>
          </a:stretch>
        </p:blipFill>
        <p:spPr>
          <a:xfrm>
            <a:off x="7966948" y="1789432"/>
            <a:ext cx="373056" cy="234887"/>
          </a:xfrm>
          <a:prstGeom prst="rect">
            <a:avLst/>
          </a:prstGeom>
        </p:spPr>
      </p:pic>
      <p:pic>
        <p:nvPicPr>
          <p:cNvPr id="24" name="Picture 23" descr="NGS Proteomics">
            <a:extLst>
              <a:ext uri="{FF2B5EF4-FFF2-40B4-BE49-F238E27FC236}">
                <a16:creationId xmlns:a16="http://schemas.microsoft.com/office/drawing/2014/main" id="{95519A32-B46B-BEC3-B338-9339344A2C7C}"/>
              </a:ext>
            </a:extLst>
          </p:cNvPr>
          <p:cNvPicPr>
            <a:picLocks noChangeAspect="1"/>
          </p:cNvPicPr>
          <p:nvPr/>
        </p:nvPicPr>
        <p:blipFill>
          <a:blip r:embed="rId12"/>
          <a:stretch>
            <a:fillRect/>
          </a:stretch>
        </p:blipFill>
        <p:spPr>
          <a:xfrm>
            <a:off x="8389820" y="1857134"/>
            <a:ext cx="324625" cy="98686"/>
          </a:xfrm>
          <a:prstGeom prst="rect">
            <a:avLst/>
          </a:prstGeom>
        </p:spPr>
      </p:pic>
      <p:sp>
        <p:nvSpPr>
          <p:cNvPr id="25" name="TextBox 24">
            <a:extLst>
              <a:ext uri="{FF2B5EF4-FFF2-40B4-BE49-F238E27FC236}">
                <a16:creationId xmlns:a16="http://schemas.microsoft.com/office/drawing/2014/main" id="{EBEF6896-7DBB-FA05-7A6F-6F731BB7C780}"/>
              </a:ext>
            </a:extLst>
          </p:cNvPr>
          <p:cNvSpPr txBox="1"/>
          <p:nvPr/>
        </p:nvSpPr>
        <p:spPr>
          <a:xfrm>
            <a:off x="8147126" y="1923685"/>
            <a:ext cx="452368" cy="153888"/>
          </a:xfrm>
          <a:prstGeom prst="rect">
            <a:avLst/>
          </a:prstGeom>
          <a:noFill/>
        </p:spPr>
        <p:txBody>
          <a:bodyPr wrap="none" rtlCol="0">
            <a:spAutoFit/>
          </a:bodyPr>
          <a:lstStyle/>
          <a:p>
            <a:r>
              <a:rPr lang="en-US" sz="400" dirty="0">
                <a:latin typeface="Calibri" panose="020F0502020204030204" pitchFamily="34" charset="0"/>
                <a:cs typeface="Calibri" panose="020F0502020204030204" pitchFamily="34" charset="0"/>
              </a:rPr>
              <a:t>coming soon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60F469EB-86CE-8C1C-3B0F-79DD9DF181C1}"/>
              </a:ext>
            </a:extLst>
          </p:cNvPr>
          <p:cNvGrpSpPr/>
          <p:nvPr/>
        </p:nvGrpSpPr>
        <p:grpSpPr>
          <a:xfrm>
            <a:off x="27432" y="1094054"/>
            <a:ext cx="9144000" cy="3386196"/>
            <a:chOff x="0" y="878652"/>
            <a:chExt cx="9144000" cy="3386196"/>
          </a:xfrm>
        </p:grpSpPr>
        <p:pic>
          <p:nvPicPr>
            <p:cNvPr id="5" name="Picture 4">
              <a:extLst>
                <a:ext uri="{FF2B5EF4-FFF2-40B4-BE49-F238E27FC236}">
                  <a16:creationId xmlns:a16="http://schemas.microsoft.com/office/drawing/2014/main" id="{2DB59A4F-FA5B-AA83-0EEE-0E400D5565A0}"/>
                </a:ext>
              </a:extLst>
            </p:cNvPr>
            <p:cNvPicPr>
              <a:picLocks noChangeAspect="1"/>
            </p:cNvPicPr>
            <p:nvPr/>
          </p:nvPicPr>
          <p:blipFill>
            <a:blip r:embed="rId3"/>
            <a:stretch>
              <a:fillRect/>
            </a:stretch>
          </p:blipFill>
          <p:spPr>
            <a:xfrm>
              <a:off x="0" y="878652"/>
              <a:ext cx="9144000" cy="3386196"/>
            </a:xfrm>
            <a:prstGeom prst="rect">
              <a:avLst/>
            </a:prstGeom>
          </p:spPr>
        </p:pic>
        <p:sp>
          <p:nvSpPr>
            <p:cNvPr id="6" name="Rectangle 5">
              <a:extLst>
                <a:ext uri="{FF2B5EF4-FFF2-40B4-BE49-F238E27FC236}">
                  <a16:creationId xmlns:a16="http://schemas.microsoft.com/office/drawing/2014/main" id="{FC50E803-6416-9809-2D5D-7A37875F6CA5}"/>
                </a:ext>
              </a:extLst>
            </p:cNvPr>
            <p:cNvSpPr/>
            <p:nvPr/>
          </p:nvSpPr>
          <p:spPr>
            <a:xfrm>
              <a:off x="1116280" y="3336966"/>
              <a:ext cx="166254" cy="87086"/>
            </a:xfrm>
            <a:prstGeom prst="rect">
              <a:avLst/>
            </a:prstGeom>
            <a:solidFill>
              <a:srgbClr val="F6EEDF"/>
            </a:solidFill>
            <a:ln>
              <a:solidFill>
                <a:srgbClr val="F7EF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D735AFB-FDE0-227B-92B6-DE4AEC6EE82F}"/>
                </a:ext>
              </a:extLst>
            </p:cNvPr>
            <p:cNvSpPr/>
            <p:nvPr/>
          </p:nvSpPr>
          <p:spPr>
            <a:xfrm>
              <a:off x="1152895" y="3297381"/>
              <a:ext cx="93024" cy="87086"/>
            </a:xfrm>
            <a:prstGeom prst="rect">
              <a:avLst/>
            </a:prstGeom>
            <a:solidFill>
              <a:srgbClr val="F6EEDF"/>
            </a:solidFill>
            <a:ln>
              <a:solidFill>
                <a:srgbClr val="F7EF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D0ECEAB-8960-5F92-4BAF-43261BFCF12C}"/>
                </a:ext>
              </a:extLst>
            </p:cNvPr>
            <p:cNvSpPr/>
            <p:nvPr/>
          </p:nvSpPr>
          <p:spPr>
            <a:xfrm>
              <a:off x="1069768" y="3380509"/>
              <a:ext cx="93024" cy="87086"/>
            </a:xfrm>
            <a:prstGeom prst="rect">
              <a:avLst/>
            </a:prstGeom>
            <a:solidFill>
              <a:srgbClr val="F6EEDF"/>
            </a:solidFill>
            <a:ln>
              <a:solidFill>
                <a:srgbClr val="F7EF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A1FD48F-597B-F328-3899-3E89B353977D}"/>
                </a:ext>
              </a:extLst>
            </p:cNvPr>
            <p:cNvSpPr/>
            <p:nvPr/>
          </p:nvSpPr>
          <p:spPr>
            <a:xfrm rot="19124060">
              <a:off x="1054370" y="3301069"/>
              <a:ext cx="244435" cy="156851"/>
            </a:xfrm>
            <a:prstGeom prst="ellipse">
              <a:avLst/>
            </a:prstGeom>
            <a:solidFill>
              <a:srgbClr val="F6EEDF"/>
            </a:solidFill>
            <a:ln>
              <a:solidFill>
                <a:srgbClr val="F7EFE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412BE8A-B43E-DA5D-E2CD-D1C94AB186E8}"/>
                </a:ext>
              </a:extLst>
            </p:cNvPr>
            <p:cNvCxnSpPr/>
            <p:nvPr/>
          </p:nvCxnSpPr>
          <p:spPr>
            <a:xfrm flipV="1">
              <a:off x="989610" y="3263684"/>
              <a:ext cx="173182" cy="184116"/>
            </a:xfrm>
            <a:prstGeom prst="line">
              <a:avLst/>
            </a:prstGeom>
            <a:ln>
              <a:solidFill>
                <a:srgbClr val="5F0991"/>
              </a:solidFill>
            </a:ln>
          </p:spPr>
          <p:style>
            <a:lnRef idx="1">
              <a:schemeClr val="accent1"/>
            </a:lnRef>
            <a:fillRef idx="0">
              <a:schemeClr val="accent1"/>
            </a:fillRef>
            <a:effectRef idx="0">
              <a:schemeClr val="accent1"/>
            </a:effectRef>
            <a:fontRef idx="minor">
              <a:schemeClr val="tx1"/>
            </a:fontRef>
          </p:style>
        </p:cxnSp>
      </p:grpSp>
      <p:sp>
        <p:nvSpPr>
          <p:cNvPr id="13" name="Google Shape;735;p34">
            <a:extLst>
              <a:ext uri="{FF2B5EF4-FFF2-40B4-BE49-F238E27FC236}">
                <a16:creationId xmlns:a16="http://schemas.microsoft.com/office/drawing/2014/main" id="{FE7AAB35-BE86-9985-90AF-62CD9BB647A2}"/>
              </a:ext>
            </a:extLst>
          </p:cNvPr>
          <p:cNvSpPr txBox="1"/>
          <p:nvPr/>
        </p:nvSpPr>
        <p:spPr>
          <a:xfrm>
            <a:off x="320040" y="147360"/>
            <a:ext cx="8503920"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3200" b="1" u="none" dirty="0">
                <a:solidFill>
                  <a:srgbClr val="1F1F1F"/>
                </a:solidFill>
                <a:latin typeface="Calibri" panose="020F0502020204030204" pitchFamily="34" charset="0"/>
                <a:ea typeface="Calibri"/>
                <a:cs typeface="Calibri" panose="020F0502020204030204" pitchFamily="34" charset="0"/>
                <a:sym typeface="Calibri"/>
              </a:rPr>
              <a:t>What Could We </a:t>
            </a:r>
            <a:r>
              <a:rPr lang="en" sz="3200" b="1" u="none" dirty="0">
                <a:solidFill>
                  <a:srgbClr val="0E6B62"/>
                </a:solidFill>
                <a:latin typeface="Calibri" panose="020F0502020204030204" pitchFamily="34" charset="0"/>
                <a:ea typeface="Calibri"/>
                <a:cs typeface="Calibri" panose="020F0502020204030204" pitchFamily="34" charset="0"/>
                <a:sym typeface="Calibri"/>
              </a:rPr>
              <a:t>Add</a:t>
            </a:r>
            <a:r>
              <a:rPr lang="en" sz="3200" b="1" u="none" dirty="0">
                <a:solidFill>
                  <a:srgbClr val="1F1F1F"/>
                </a:solidFill>
                <a:latin typeface="Calibri" panose="020F0502020204030204" pitchFamily="34" charset="0"/>
                <a:ea typeface="Calibri"/>
                <a:cs typeface="Calibri" panose="020F0502020204030204" pitchFamily="34" charset="0"/>
                <a:sym typeface="Calibri"/>
              </a:rPr>
              <a:t> As We </a:t>
            </a:r>
            <a:r>
              <a:rPr lang="en" sz="3200" b="1" u="none" dirty="0">
                <a:solidFill>
                  <a:srgbClr val="003F3F"/>
                </a:solidFill>
                <a:latin typeface="Calibri" panose="020F0502020204030204" pitchFamily="34" charset="0"/>
                <a:ea typeface="Calibri"/>
                <a:cs typeface="Calibri" panose="020F0502020204030204" pitchFamily="34" charset="0"/>
                <a:sym typeface="Calibri"/>
              </a:rPr>
              <a:t>Build</a:t>
            </a:r>
            <a:r>
              <a:rPr lang="en" sz="3200" b="1" u="none" dirty="0">
                <a:solidFill>
                  <a:srgbClr val="1F1F1F"/>
                </a:solidFill>
                <a:latin typeface="Calibri" panose="020F0502020204030204" pitchFamily="34" charset="0"/>
                <a:ea typeface="Calibri"/>
                <a:cs typeface="Calibri" panose="020F0502020204030204" pitchFamily="34" charset="0"/>
                <a:sym typeface="Calibri"/>
              </a:rPr>
              <a:t>?</a:t>
            </a:r>
            <a:endParaRPr sz="3200" dirty="0">
              <a:latin typeface="Calibri" panose="020F0502020204030204" pitchFamily="34" charset="0"/>
              <a:cs typeface="Calibri" panose="020F0502020204030204" pitchFamily="34" charset="0"/>
            </a:endParaRPr>
          </a:p>
        </p:txBody>
      </p:sp>
      <p:sp>
        <p:nvSpPr>
          <p:cNvPr id="14" name="Google Shape;661;p33">
            <a:extLst>
              <a:ext uri="{FF2B5EF4-FFF2-40B4-BE49-F238E27FC236}">
                <a16:creationId xmlns:a16="http://schemas.microsoft.com/office/drawing/2014/main" id="{80E65D1D-C37A-91C8-2FE1-543E81446E0D}"/>
              </a:ext>
            </a:extLst>
          </p:cNvPr>
          <p:cNvSpPr txBox="1"/>
          <p:nvPr/>
        </p:nvSpPr>
        <p:spPr>
          <a:xfrm>
            <a:off x="320039" y="638583"/>
            <a:ext cx="9143999"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b="1" i="0" dirty="0">
                <a:solidFill>
                  <a:srgbClr val="0E6B62"/>
                </a:solidFill>
                <a:latin typeface="Calibri"/>
                <a:ea typeface="Calibri"/>
                <a:cs typeface="Calibri"/>
                <a:sym typeface="Calibri"/>
              </a:rPr>
              <a:t>Omics use is growing fast. How can it best be used in these cohorts to inform PD?</a:t>
            </a:r>
            <a:endParaRPr sz="1800" dirty="0"/>
          </a:p>
        </p:txBody>
      </p:sp>
      <p:sp>
        <p:nvSpPr>
          <p:cNvPr id="15" name="Google Shape;737;p34">
            <a:extLst>
              <a:ext uri="{FF2B5EF4-FFF2-40B4-BE49-F238E27FC236}">
                <a16:creationId xmlns:a16="http://schemas.microsoft.com/office/drawing/2014/main" id="{D4925692-907D-B32D-75C5-AE53B60D0F7C}"/>
              </a:ext>
            </a:extLst>
          </p:cNvPr>
          <p:cNvSpPr txBox="1"/>
          <p:nvPr/>
        </p:nvSpPr>
        <p:spPr>
          <a:xfrm>
            <a:off x="173218" y="4632473"/>
            <a:ext cx="8455914" cy="43088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b="1" i="0" dirty="0">
                <a:solidFill>
                  <a:srgbClr val="5F5F5F"/>
                </a:solidFill>
                <a:latin typeface="+mj-lt"/>
                <a:ea typeface="Calibri"/>
                <a:cs typeface="Calibri"/>
                <a:sym typeface="Calibri"/>
              </a:rPr>
              <a:t>We especially want to hear from:  </a:t>
            </a:r>
            <a:r>
              <a:rPr lang="en" b="1" i="0" dirty="0">
                <a:solidFill>
                  <a:srgbClr val="0E6B62"/>
                </a:solidFill>
                <a:latin typeface="+mj-lt"/>
                <a:ea typeface="Calibri"/>
                <a:cs typeface="Calibri"/>
                <a:sym typeface="Calibri"/>
              </a:rPr>
              <a:t>clinical trialists  </a:t>
            </a:r>
            <a:r>
              <a:rPr lang="en" b="1" i="0" dirty="0">
                <a:solidFill>
                  <a:srgbClr val="1F1F1F"/>
                </a:solidFill>
                <a:latin typeface="+mj-lt"/>
                <a:ea typeface="Calibri"/>
                <a:cs typeface="Calibri"/>
                <a:sym typeface="Calibri"/>
              </a:rPr>
              <a:t>·  </a:t>
            </a:r>
            <a:r>
              <a:rPr lang="en" b="1" i="0" dirty="0">
                <a:solidFill>
                  <a:srgbClr val="0E6B62"/>
                </a:solidFill>
                <a:latin typeface="+mj-lt"/>
                <a:ea typeface="Calibri"/>
                <a:cs typeface="Calibri"/>
                <a:sym typeface="Calibri"/>
              </a:rPr>
              <a:t>drug-discovery and target teams  </a:t>
            </a:r>
            <a:r>
              <a:rPr lang="en" b="1" i="0" dirty="0">
                <a:solidFill>
                  <a:srgbClr val="1F1F1F"/>
                </a:solidFill>
                <a:latin typeface="+mj-lt"/>
                <a:ea typeface="Calibri"/>
                <a:cs typeface="Calibri"/>
                <a:sym typeface="Calibri"/>
              </a:rPr>
              <a:t>·  </a:t>
            </a:r>
            <a:r>
              <a:rPr lang="en" b="1" i="0" dirty="0">
                <a:solidFill>
                  <a:srgbClr val="003F3F"/>
                </a:solidFill>
                <a:latin typeface="+mj-lt"/>
                <a:ea typeface="Calibri"/>
                <a:cs typeface="Calibri"/>
                <a:sym typeface="Calibri"/>
              </a:rPr>
              <a:t>BD and strategy  </a:t>
            </a:r>
            <a:r>
              <a:rPr lang="en" b="1" i="0" dirty="0">
                <a:solidFill>
                  <a:srgbClr val="1F1F1F"/>
                </a:solidFill>
                <a:latin typeface="+mj-lt"/>
                <a:ea typeface="Calibri"/>
                <a:cs typeface="Calibri"/>
                <a:sym typeface="Calibri"/>
              </a:rPr>
              <a:t>·  </a:t>
            </a:r>
            <a:r>
              <a:rPr lang="en" b="1" i="0" dirty="0">
                <a:solidFill>
                  <a:srgbClr val="6EBF8E"/>
                </a:solidFill>
                <a:latin typeface="+mj-lt"/>
                <a:ea typeface="Calibri"/>
                <a:cs typeface="Calibri"/>
                <a:sym typeface="Calibri"/>
              </a:rPr>
              <a:t>biomarker developers</a:t>
            </a:r>
            <a:endParaRPr dirty="0">
              <a:solidFill>
                <a:srgbClr val="6EBF8E"/>
              </a:solidFill>
              <a:latin typeface="+mj-lt"/>
            </a:endParaRPr>
          </a:p>
        </p:txBody>
      </p:sp>
    </p:spTree>
    <p:extLst>
      <p:ext uri="{BB962C8B-B14F-4D97-AF65-F5344CB8AC3E}">
        <p14:creationId xmlns:p14="http://schemas.microsoft.com/office/powerpoint/2010/main" val="2249967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9" name="Google Shape;589;p32"/>
          <p:cNvSpPr txBox="1"/>
          <p:nvPr/>
        </p:nvSpPr>
        <p:spPr>
          <a:xfrm>
            <a:off x="347472" y="182880"/>
            <a:ext cx="8503920" cy="2616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700" b="1" i="0" dirty="0">
                <a:solidFill>
                  <a:srgbClr val="1F1F1F"/>
                </a:solidFill>
                <a:latin typeface="Calibri"/>
                <a:ea typeface="Calibri"/>
                <a:cs typeface="Calibri"/>
                <a:sym typeface="Calibri"/>
              </a:rPr>
              <a:t>Backup: PPMI is the most-used PD cohort, and the newer resources are growing fastest</a:t>
            </a:r>
            <a:endParaRPr sz="1100" dirty="0">
              <a:solidFill>
                <a:srgbClr val="6EBF8E"/>
              </a:solidFill>
            </a:endParaRPr>
          </a:p>
        </p:txBody>
      </p:sp>
      <p:sp>
        <p:nvSpPr>
          <p:cNvPr id="591" name="Google Shape;591;p32"/>
          <p:cNvSpPr txBox="1"/>
          <p:nvPr/>
        </p:nvSpPr>
        <p:spPr>
          <a:xfrm>
            <a:off x="347472" y="512064"/>
            <a:ext cx="8503920" cy="1384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900" b="0" i="0" dirty="0">
                <a:solidFill>
                  <a:srgbClr val="5F5F5F"/>
                </a:solidFill>
                <a:latin typeface="Calibri"/>
                <a:ea typeface="Calibri"/>
                <a:cs typeface="Calibri"/>
                <a:sym typeface="Calibri"/>
              </a:rPr>
              <a:t>Publications naming each resource per year (Europe PMC: titles, abstracts and open-access full text), 2012–2025.</a:t>
            </a:r>
            <a:endParaRPr sz="1100" dirty="0"/>
          </a:p>
        </p:txBody>
      </p:sp>
      <p:graphicFrame>
        <p:nvGraphicFramePr>
          <p:cNvPr id="592" name="Chart 591"/>
          <p:cNvGraphicFramePr>
            <a:graphicFrameLocks noGrp="1"/>
          </p:cNvGraphicFramePr>
          <p:nvPr/>
        </p:nvGraphicFramePr>
        <p:xfrm>
          <a:off x="347472" y="914400"/>
          <a:ext cx="4754880" cy="3566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93" name="Table 592"/>
          <p:cNvGraphicFramePr>
            <a:graphicFrameLocks noGrp="1"/>
          </p:cNvGraphicFramePr>
          <p:nvPr/>
        </p:nvGraphicFramePr>
        <p:xfrm>
          <a:off x="5257800" y="1143000"/>
          <a:ext cx="3566160" cy="1645919"/>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gridCol w="502920">
                  <a:extLst>
                    <a:ext uri="{9D8B030D-6E8A-4147-A177-3AD203B41FA5}">
                      <a16:colId xmlns:a16="http://schemas.microsoft.com/office/drawing/2014/main" val="20002"/>
                    </a:ext>
                  </a:extLst>
                </a:gridCol>
                <a:gridCol w="594360">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tblGrid>
              <a:tr h="274319">
                <a:tc>
                  <a:txBody>
                    <a:bodyPr/>
                    <a:lstStyle/>
                    <a:p>
                      <a:pPr algn="l"/>
                      <a:r>
                        <a:rPr sz="750" b="1">
                          <a:solidFill>
                            <a:srgbClr val="1F1F1F"/>
                          </a:solidFill>
                          <a:latin typeface="Calibri"/>
                        </a:rPr>
                        <a:t>Resource</a:t>
                      </a:r>
                    </a:p>
                  </a:txBody>
                  <a:tcPr marL="36576" marR="36576" marT="18288" marB="18288">
                    <a:solidFill>
                      <a:srgbClr val="F2F2F2"/>
                    </a:solidFill>
                  </a:tcPr>
                </a:tc>
                <a:tc>
                  <a:txBody>
                    <a:bodyPr/>
                    <a:lstStyle/>
                    <a:p>
                      <a:pPr algn="r"/>
                      <a:r>
                        <a:rPr sz="750" b="1">
                          <a:solidFill>
                            <a:srgbClr val="1F1F1F"/>
                          </a:solidFill>
                          <a:latin typeface="Calibri"/>
                        </a:rPr>
                        <a:t>Papers naming it</a:t>
                      </a:r>
                    </a:p>
                  </a:txBody>
                  <a:tcPr marL="36576" marR="36576" marT="18288" marB="18288">
                    <a:solidFill>
                      <a:srgbClr val="F2F2F2"/>
                    </a:solidFill>
                  </a:tcPr>
                </a:tc>
                <a:tc>
                  <a:txBody>
                    <a:bodyPr/>
                    <a:lstStyle/>
                    <a:p>
                      <a:pPr algn="r"/>
                      <a:r>
                        <a:rPr sz="750" b="1">
                          <a:solidFill>
                            <a:srgbClr val="1F1F1F"/>
                          </a:solidFill>
                          <a:latin typeface="Calibri"/>
                        </a:rPr>
                        <a:t>In 2025</a:t>
                      </a:r>
                    </a:p>
                  </a:txBody>
                  <a:tcPr marL="36576" marR="36576" marT="18288" marB="18288">
                    <a:solidFill>
                      <a:srgbClr val="F2F2F2"/>
                    </a:solidFill>
                  </a:tcPr>
                </a:tc>
                <a:tc>
                  <a:txBody>
                    <a:bodyPr/>
                    <a:lstStyle/>
                    <a:p>
                      <a:pPr algn="r"/>
                      <a:r>
                        <a:rPr sz="750" b="1">
                          <a:solidFill>
                            <a:srgbClr val="1F1F1F"/>
                          </a:solidFill>
                          <a:latin typeface="Calibri"/>
                        </a:rPr>
                        <a:t>Citations</a:t>
                      </a:r>
                    </a:p>
                  </a:txBody>
                  <a:tcPr marL="36576" marR="36576" marT="18288" marB="18288">
                    <a:solidFill>
                      <a:srgbClr val="F2F2F2"/>
                    </a:solidFill>
                  </a:tcPr>
                </a:tc>
                <a:tc>
                  <a:txBody>
                    <a:bodyPr/>
                    <a:lstStyle/>
                    <a:p>
                      <a:pPr algn="r"/>
                      <a:r>
                        <a:rPr sz="750" b="1">
                          <a:solidFill>
                            <a:srgbClr val="1F1F1F"/>
                          </a:solidFill>
                          <a:latin typeface="Calibri"/>
                        </a:rPr>
                        <a:t>Pharma co-authored</a:t>
                      </a:r>
                    </a:p>
                  </a:txBody>
                  <a:tcPr marL="36576" marR="36576" marT="18288" marB="18288">
                    <a:solidFill>
                      <a:srgbClr val="F2F2F2"/>
                    </a:solidFill>
                  </a:tcPr>
                </a:tc>
                <a:extLst>
                  <a:ext uri="{0D108BD9-81ED-4DB2-BD59-A6C34878D82A}">
                    <a16:rowId xmlns:a16="http://schemas.microsoft.com/office/drawing/2014/main" val="10000"/>
                  </a:ext>
                </a:extLst>
              </a:tr>
              <a:tr h="274319">
                <a:tc>
                  <a:txBody>
                    <a:bodyPr/>
                    <a:lstStyle/>
                    <a:p>
                      <a:pPr algn="l"/>
                      <a:r>
                        <a:rPr sz="750" b="1">
                          <a:solidFill>
                            <a:srgbClr val="1F1F1F"/>
                          </a:solidFill>
                          <a:latin typeface="Calibri"/>
                        </a:rPr>
                        <a:t>PPMI</a:t>
                      </a:r>
                    </a:p>
                  </a:txBody>
                  <a:tcPr marL="36576" marR="36576" marT="18288" marB="18288">
                    <a:solidFill>
                      <a:srgbClr val="FFFFFF"/>
                    </a:solidFill>
                  </a:tcPr>
                </a:tc>
                <a:tc>
                  <a:txBody>
                    <a:bodyPr/>
                    <a:lstStyle/>
                    <a:p>
                      <a:pPr algn="r"/>
                      <a:r>
                        <a:rPr sz="750" b="0">
                          <a:solidFill>
                            <a:srgbClr val="1F1F1F"/>
                          </a:solidFill>
                          <a:latin typeface="Calibri"/>
                        </a:rPr>
                        <a:t>2,941 (since 2010)</a:t>
                      </a:r>
                    </a:p>
                  </a:txBody>
                  <a:tcPr marL="36576" marR="36576" marT="18288" marB="18288">
                    <a:solidFill>
                      <a:srgbClr val="FFFFFF"/>
                    </a:solidFill>
                  </a:tcPr>
                </a:tc>
                <a:tc>
                  <a:txBody>
                    <a:bodyPr/>
                    <a:lstStyle/>
                    <a:p>
                      <a:pPr algn="r"/>
                      <a:r>
                        <a:rPr sz="750" b="0">
                          <a:solidFill>
                            <a:srgbClr val="1F1F1F"/>
                          </a:solidFill>
                          <a:latin typeface="Calibri"/>
                        </a:rPr>
                        <a:t>603</a:t>
                      </a:r>
                    </a:p>
                  </a:txBody>
                  <a:tcPr marL="36576" marR="36576" marT="18288" marB="18288">
                    <a:solidFill>
                      <a:srgbClr val="FFFFFF"/>
                    </a:solidFill>
                  </a:tcPr>
                </a:tc>
                <a:tc>
                  <a:txBody>
                    <a:bodyPr/>
                    <a:lstStyle/>
                    <a:p>
                      <a:pPr algn="r"/>
                      <a:r>
                        <a:rPr sz="750" b="0">
                          <a:solidFill>
                            <a:srgbClr val="1F1F1F"/>
                          </a:solidFill>
                          <a:latin typeface="Calibri"/>
                        </a:rPr>
                        <a:t>~90,200</a:t>
                      </a:r>
                    </a:p>
                  </a:txBody>
                  <a:tcPr marL="36576" marR="36576" marT="18288" marB="18288">
                    <a:solidFill>
                      <a:srgbClr val="FFFFFF"/>
                    </a:solidFill>
                  </a:tcPr>
                </a:tc>
                <a:tc>
                  <a:txBody>
                    <a:bodyPr/>
                    <a:lstStyle/>
                    <a:p>
                      <a:pPr algn="r"/>
                      <a:r>
                        <a:rPr sz="750" b="0">
                          <a:solidFill>
                            <a:srgbClr val="1F1F1F"/>
                          </a:solidFill>
                          <a:latin typeface="Calibri"/>
                        </a:rPr>
                        <a:t>130 (4%)</a:t>
                      </a:r>
                    </a:p>
                  </a:txBody>
                  <a:tcPr marL="36576" marR="36576" marT="18288" marB="18288">
                    <a:solidFill>
                      <a:srgbClr val="FFFFFF"/>
                    </a:solidFill>
                  </a:tcPr>
                </a:tc>
                <a:extLst>
                  <a:ext uri="{0D108BD9-81ED-4DB2-BD59-A6C34878D82A}">
                    <a16:rowId xmlns:a16="http://schemas.microsoft.com/office/drawing/2014/main" val="10001"/>
                  </a:ext>
                </a:extLst>
              </a:tr>
              <a:tr h="274319">
                <a:tc>
                  <a:txBody>
                    <a:bodyPr/>
                    <a:lstStyle/>
                    <a:p>
                      <a:pPr algn="l"/>
                      <a:r>
                        <a:rPr sz="750" b="1">
                          <a:solidFill>
                            <a:srgbClr val="1F1F1F"/>
                          </a:solidFill>
                          <a:latin typeface="Calibri"/>
                        </a:rPr>
                        <a:t>ASAP*</a:t>
                      </a:r>
                    </a:p>
                  </a:txBody>
                  <a:tcPr marL="36576" marR="36576" marT="18288" marB="18288">
                    <a:solidFill>
                      <a:srgbClr val="FFFFFF"/>
                    </a:solidFill>
                  </a:tcPr>
                </a:tc>
                <a:tc>
                  <a:txBody>
                    <a:bodyPr/>
                    <a:lstStyle/>
                    <a:p>
                      <a:pPr algn="r"/>
                      <a:r>
                        <a:rPr sz="750" b="0">
                          <a:solidFill>
                            <a:srgbClr val="1F1F1F"/>
                          </a:solidFill>
                          <a:latin typeface="Calibri"/>
                        </a:rPr>
                        <a:t>1,016 (since 2020)</a:t>
                      </a:r>
                    </a:p>
                  </a:txBody>
                  <a:tcPr marL="36576" marR="36576" marT="18288" marB="18288">
                    <a:solidFill>
                      <a:srgbClr val="FFFFFF"/>
                    </a:solidFill>
                  </a:tcPr>
                </a:tc>
                <a:tc>
                  <a:txBody>
                    <a:bodyPr/>
                    <a:lstStyle/>
                    <a:p>
                      <a:pPr algn="r"/>
                      <a:r>
                        <a:rPr sz="750" b="0">
                          <a:solidFill>
                            <a:srgbClr val="1F1F1F"/>
                          </a:solidFill>
                          <a:latin typeface="Calibri"/>
                        </a:rPr>
                        <a:t>335</a:t>
                      </a:r>
                    </a:p>
                  </a:txBody>
                  <a:tcPr marL="36576" marR="36576" marT="18288" marB="18288">
                    <a:solidFill>
                      <a:srgbClr val="FFFFFF"/>
                    </a:solidFill>
                  </a:tcPr>
                </a:tc>
                <a:tc>
                  <a:txBody>
                    <a:bodyPr/>
                    <a:lstStyle/>
                    <a:p>
                      <a:pPr algn="r"/>
                      <a:r>
                        <a:rPr sz="750" b="0">
                          <a:solidFill>
                            <a:srgbClr val="1F1F1F"/>
                          </a:solidFill>
                          <a:latin typeface="Calibri"/>
                        </a:rPr>
                        <a:t>~30,100</a:t>
                      </a:r>
                    </a:p>
                  </a:txBody>
                  <a:tcPr marL="36576" marR="36576" marT="18288" marB="18288">
                    <a:solidFill>
                      <a:srgbClr val="FFFFFF"/>
                    </a:solidFill>
                  </a:tcPr>
                </a:tc>
                <a:tc>
                  <a:txBody>
                    <a:bodyPr/>
                    <a:lstStyle/>
                    <a:p>
                      <a:pPr algn="r"/>
                      <a:r>
                        <a:rPr sz="750" b="0">
                          <a:solidFill>
                            <a:srgbClr val="1F1F1F"/>
                          </a:solidFill>
                          <a:latin typeface="Calibri"/>
                        </a:rPr>
                        <a:t>38 (4%)</a:t>
                      </a:r>
                    </a:p>
                  </a:txBody>
                  <a:tcPr marL="36576" marR="36576" marT="18288" marB="18288">
                    <a:solidFill>
                      <a:srgbClr val="FFFFFF"/>
                    </a:solidFill>
                  </a:tcPr>
                </a:tc>
                <a:extLst>
                  <a:ext uri="{0D108BD9-81ED-4DB2-BD59-A6C34878D82A}">
                    <a16:rowId xmlns:a16="http://schemas.microsoft.com/office/drawing/2014/main" val="10002"/>
                  </a:ext>
                </a:extLst>
              </a:tr>
              <a:tr h="274319">
                <a:tc>
                  <a:txBody>
                    <a:bodyPr/>
                    <a:lstStyle/>
                    <a:p>
                      <a:pPr algn="l"/>
                      <a:r>
                        <a:rPr sz="750" b="1">
                          <a:solidFill>
                            <a:srgbClr val="1F1F1F"/>
                          </a:solidFill>
                          <a:latin typeface="Calibri"/>
                        </a:rPr>
                        <a:t>AMP PD</a:t>
                      </a:r>
                    </a:p>
                  </a:txBody>
                  <a:tcPr marL="36576" marR="36576" marT="18288" marB="18288">
                    <a:solidFill>
                      <a:srgbClr val="FFFFFF"/>
                    </a:solidFill>
                  </a:tcPr>
                </a:tc>
                <a:tc>
                  <a:txBody>
                    <a:bodyPr/>
                    <a:lstStyle/>
                    <a:p>
                      <a:pPr algn="r"/>
                      <a:r>
                        <a:rPr sz="750" b="0">
                          <a:solidFill>
                            <a:srgbClr val="1F1F1F"/>
                          </a:solidFill>
                          <a:latin typeface="Calibri"/>
                        </a:rPr>
                        <a:t>225 (since 2019)</a:t>
                      </a:r>
                    </a:p>
                  </a:txBody>
                  <a:tcPr marL="36576" marR="36576" marT="18288" marB="18288">
                    <a:solidFill>
                      <a:srgbClr val="FFFFFF"/>
                    </a:solidFill>
                  </a:tcPr>
                </a:tc>
                <a:tc>
                  <a:txBody>
                    <a:bodyPr/>
                    <a:lstStyle/>
                    <a:p>
                      <a:pPr algn="r"/>
                      <a:r>
                        <a:rPr sz="750" b="0">
                          <a:solidFill>
                            <a:srgbClr val="1F1F1F"/>
                          </a:solidFill>
                          <a:latin typeface="Calibri"/>
                        </a:rPr>
                        <a:t>62</a:t>
                      </a:r>
                    </a:p>
                  </a:txBody>
                  <a:tcPr marL="36576" marR="36576" marT="18288" marB="18288">
                    <a:solidFill>
                      <a:srgbClr val="FFFFFF"/>
                    </a:solidFill>
                  </a:tcPr>
                </a:tc>
                <a:tc>
                  <a:txBody>
                    <a:bodyPr/>
                    <a:lstStyle/>
                    <a:p>
                      <a:pPr algn="r"/>
                      <a:r>
                        <a:rPr sz="750" b="0">
                          <a:solidFill>
                            <a:srgbClr val="1F1F1F"/>
                          </a:solidFill>
                          <a:latin typeface="Calibri"/>
                        </a:rPr>
                        <a:t>~5,300</a:t>
                      </a:r>
                    </a:p>
                  </a:txBody>
                  <a:tcPr marL="36576" marR="36576" marT="18288" marB="18288">
                    <a:solidFill>
                      <a:srgbClr val="FFFFFF"/>
                    </a:solidFill>
                  </a:tcPr>
                </a:tc>
                <a:tc>
                  <a:txBody>
                    <a:bodyPr/>
                    <a:lstStyle/>
                    <a:p>
                      <a:pPr algn="r"/>
                      <a:r>
                        <a:rPr sz="750" b="0">
                          <a:solidFill>
                            <a:srgbClr val="1F1F1F"/>
                          </a:solidFill>
                          <a:latin typeface="Calibri"/>
                        </a:rPr>
                        <a:t>18 (8%)</a:t>
                      </a:r>
                    </a:p>
                  </a:txBody>
                  <a:tcPr marL="36576" marR="36576" marT="18288" marB="18288">
                    <a:solidFill>
                      <a:srgbClr val="FFFFFF"/>
                    </a:solidFill>
                  </a:tcPr>
                </a:tc>
                <a:extLst>
                  <a:ext uri="{0D108BD9-81ED-4DB2-BD59-A6C34878D82A}">
                    <a16:rowId xmlns:a16="http://schemas.microsoft.com/office/drawing/2014/main" val="10003"/>
                  </a:ext>
                </a:extLst>
              </a:tr>
              <a:tr h="274319">
                <a:tc>
                  <a:txBody>
                    <a:bodyPr/>
                    <a:lstStyle/>
                    <a:p>
                      <a:pPr algn="l"/>
                      <a:r>
                        <a:rPr sz="750" b="1">
                          <a:solidFill>
                            <a:srgbClr val="1F1F1F"/>
                          </a:solidFill>
                          <a:latin typeface="Calibri"/>
                        </a:rPr>
                        <a:t>GP2</a:t>
                      </a:r>
                    </a:p>
                  </a:txBody>
                  <a:tcPr marL="36576" marR="36576" marT="18288" marB="18288">
                    <a:solidFill>
                      <a:srgbClr val="FFFFFF"/>
                    </a:solidFill>
                  </a:tcPr>
                </a:tc>
                <a:tc>
                  <a:txBody>
                    <a:bodyPr/>
                    <a:lstStyle/>
                    <a:p>
                      <a:pPr algn="r"/>
                      <a:r>
                        <a:rPr sz="750" b="0">
                          <a:solidFill>
                            <a:srgbClr val="1F1F1F"/>
                          </a:solidFill>
                          <a:latin typeface="Calibri"/>
                        </a:rPr>
                        <a:t>209 (since 2020)</a:t>
                      </a:r>
                    </a:p>
                  </a:txBody>
                  <a:tcPr marL="36576" marR="36576" marT="18288" marB="18288">
                    <a:solidFill>
                      <a:srgbClr val="FFFFFF"/>
                    </a:solidFill>
                  </a:tcPr>
                </a:tc>
                <a:tc>
                  <a:txBody>
                    <a:bodyPr/>
                    <a:lstStyle/>
                    <a:p>
                      <a:pPr algn="r"/>
                      <a:r>
                        <a:rPr sz="750" b="0">
                          <a:solidFill>
                            <a:srgbClr val="1F1F1F"/>
                          </a:solidFill>
                          <a:latin typeface="Calibri"/>
                        </a:rPr>
                        <a:t>73</a:t>
                      </a:r>
                    </a:p>
                  </a:txBody>
                  <a:tcPr marL="36576" marR="36576" marT="18288" marB="18288">
                    <a:solidFill>
                      <a:srgbClr val="FFFFFF"/>
                    </a:solidFill>
                  </a:tcPr>
                </a:tc>
                <a:tc>
                  <a:txBody>
                    <a:bodyPr/>
                    <a:lstStyle/>
                    <a:p>
                      <a:pPr algn="r"/>
                      <a:r>
                        <a:rPr sz="750" b="0">
                          <a:solidFill>
                            <a:srgbClr val="1F1F1F"/>
                          </a:solidFill>
                          <a:latin typeface="Calibri"/>
                        </a:rPr>
                        <a:t>~4,500</a:t>
                      </a:r>
                    </a:p>
                  </a:txBody>
                  <a:tcPr marL="36576" marR="36576" marT="18288" marB="18288">
                    <a:solidFill>
                      <a:srgbClr val="FFFFFF"/>
                    </a:solidFill>
                  </a:tcPr>
                </a:tc>
                <a:tc>
                  <a:txBody>
                    <a:bodyPr/>
                    <a:lstStyle/>
                    <a:p>
                      <a:pPr algn="r"/>
                      <a:r>
                        <a:rPr sz="750" b="0">
                          <a:solidFill>
                            <a:srgbClr val="1F1F1F"/>
                          </a:solidFill>
                          <a:latin typeface="Calibri"/>
                        </a:rPr>
                        <a:t>6 (3%)</a:t>
                      </a:r>
                    </a:p>
                  </a:txBody>
                  <a:tcPr marL="36576" marR="36576" marT="18288" marB="18288">
                    <a:solidFill>
                      <a:srgbClr val="FFFFFF"/>
                    </a:solidFill>
                  </a:tcPr>
                </a:tc>
                <a:extLst>
                  <a:ext uri="{0D108BD9-81ED-4DB2-BD59-A6C34878D82A}">
                    <a16:rowId xmlns:a16="http://schemas.microsoft.com/office/drawing/2014/main" val="10004"/>
                  </a:ext>
                </a:extLst>
              </a:tr>
              <a:tr h="274324">
                <a:tc>
                  <a:txBody>
                    <a:bodyPr/>
                    <a:lstStyle/>
                    <a:p>
                      <a:pPr algn="l"/>
                      <a:r>
                        <a:rPr sz="750" b="1">
                          <a:solidFill>
                            <a:srgbClr val="8A8A8A"/>
                          </a:solidFill>
                          <a:latin typeface="Calibri"/>
                        </a:rPr>
                        <a:t>ADNI (AD, for scale)</a:t>
                      </a:r>
                    </a:p>
                  </a:txBody>
                  <a:tcPr marL="36576" marR="36576" marT="18288" marB="18288">
                    <a:solidFill>
                      <a:srgbClr val="FFFFFF"/>
                    </a:solidFill>
                  </a:tcPr>
                </a:tc>
                <a:tc>
                  <a:txBody>
                    <a:bodyPr/>
                    <a:lstStyle/>
                    <a:p>
                      <a:pPr algn="r"/>
                      <a:r>
                        <a:rPr sz="750" b="0">
                          <a:solidFill>
                            <a:srgbClr val="8A8A8A"/>
                          </a:solidFill>
                          <a:latin typeface="Calibri"/>
                        </a:rPr>
                        <a:t>11,513 (since 2010)</a:t>
                      </a:r>
                    </a:p>
                  </a:txBody>
                  <a:tcPr marL="36576" marR="36576" marT="18288" marB="18288">
                    <a:solidFill>
                      <a:srgbClr val="FFFFFF"/>
                    </a:solidFill>
                  </a:tcPr>
                </a:tc>
                <a:tc>
                  <a:txBody>
                    <a:bodyPr/>
                    <a:lstStyle/>
                    <a:p>
                      <a:pPr algn="r"/>
                      <a:r>
                        <a:rPr sz="750" b="0">
                          <a:solidFill>
                            <a:srgbClr val="8A8A8A"/>
                          </a:solidFill>
                          <a:latin typeface="Calibri"/>
                        </a:rPr>
                        <a:t>1,711</a:t>
                      </a:r>
                    </a:p>
                  </a:txBody>
                  <a:tcPr marL="36576" marR="36576" marT="18288" marB="18288">
                    <a:solidFill>
                      <a:srgbClr val="FFFFFF"/>
                    </a:solidFill>
                  </a:tcPr>
                </a:tc>
                <a:tc>
                  <a:txBody>
                    <a:bodyPr/>
                    <a:lstStyle/>
                    <a:p>
                      <a:pPr algn="r"/>
                      <a:r>
                        <a:rPr sz="750" b="0">
                          <a:solidFill>
                            <a:srgbClr val="8A8A8A"/>
                          </a:solidFill>
                          <a:latin typeface="Calibri"/>
                        </a:rPr>
                        <a:t>—</a:t>
                      </a:r>
                    </a:p>
                  </a:txBody>
                  <a:tcPr marL="36576" marR="36576" marT="18288" marB="18288">
                    <a:solidFill>
                      <a:srgbClr val="FFFFFF"/>
                    </a:solidFill>
                  </a:tcPr>
                </a:tc>
                <a:tc>
                  <a:txBody>
                    <a:bodyPr/>
                    <a:lstStyle/>
                    <a:p>
                      <a:pPr algn="r"/>
                      <a:r>
                        <a:rPr sz="750" b="0">
                          <a:solidFill>
                            <a:srgbClr val="8A8A8A"/>
                          </a:solidFill>
                          <a:latin typeface="Calibri"/>
                        </a:rPr>
                        <a:t>—</a:t>
                      </a:r>
                    </a:p>
                  </a:txBody>
                  <a:tcPr marL="36576" marR="36576" marT="18288" marB="18288">
                    <a:solidFill>
                      <a:srgbClr val="FFFFFF"/>
                    </a:solidFill>
                  </a:tcPr>
                </a:tc>
                <a:extLst>
                  <a:ext uri="{0D108BD9-81ED-4DB2-BD59-A6C34878D82A}">
                    <a16:rowId xmlns:a16="http://schemas.microsoft.com/office/drawing/2014/main" val="10005"/>
                  </a:ext>
                </a:extLst>
              </a:tr>
            </a:tbl>
          </a:graphicData>
        </a:graphic>
      </p:graphicFrame>
      <p:sp>
        <p:nvSpPr>
          <p:cNvPr id="646" name="Google Shape;646;p32"/>
          <p:cNvSpPr txBox="1"/>
          <p:nvPr/>
        </p:nvSpPr>
        <p:spPr>
          <a:xfrm>
            <a:off x="347472" y="4526280"/>
            <a:ext cx="843534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700" b="0" i="0">
                <a:solidFill>
                  <a:srgbClr val="9A9A9A"/>
                </a:solidFill>
                <a:latin typeface="Calibri"/>
                <a:ea typeface="Calibri"/>
                <a:cs typeface="Calibri"/>
                <a:sym typeface="Calibri"/>
              </a:rPr>
              <a:t>Counts are papers naming each resource, not verified data use; open-access full text is searched, so coverage favours OA journals. *ASAP: mostly papers acknowledging ASAP funding. Pharma co-authored: ≥1 author at one of 30 pharma/biotech companies (Europe PMC affiliation search). Citations: Europe PMC citedByCount, Oct 2026. Data: pd_cohort_productivity.csv.</a:t>
            </a:r>
            <a:endParaRPr sz="12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d1600b0-2007-41e3-9c95-51bb267ac29f" xsi:nil="true"/>
    <lcf76f155ced4ddcb4097134ff3c332f xmlns="bbcbdd6c-5e78-4891-b0f2-89625722f7c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6C654A2AA729843A8F557D30881786A" ma:contentTypeVersion="16" ma:contentTypeDescription="Create a new document." ma:contentTypeScope="" ma:versionID="2400d342de67893d8e03960117ce3a1f">
  <xsd:schema xmlns:xsd="http://www.w3.org/2001/XMLSchema" xmlns:xs="http://www.w3.org/2001/XMLSchema" xmlns:p="http://schemas.microsoft.com/office/2006/metadata/properties" xmlns:ns2="bbcbdd6c-5e78-4891-b0f2-89625722f7c0" xmlns:ns3="7d1600b0-2007-41e3-9c95-51bb267ac29f" targetNamespace="http://schemas.microsoft.com/office/2006/metadata/properties" ma:root="true" ma:fieldsID="5b6a8ea2308dbeec38f2c5593d68d4fa" ns2:_="" ns3:_="">
    <xsd:import namespace="bbcbdd6c-5e78-4891-b0f2-89625722f7c0"/>
    <xsd:import namespace="7d1600b0-2007-41e3-9c95-51bb267ac29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cbdd6c-5e78-4891-b0f2-89625722f7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81d44df-f452-49a1-a671-374e535529dd"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1600b0-2007-41e3-9c95-51bb267ac29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edb50350-7c44-4d8e-a81a-ccabb4682e6c}" ma:internalName="TaxCatchAll" ma:showField="CatchAllData" ma:web="7d1600b0-2007-41e3-9c95-51bb267ac2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4F57B0-8CB8-472A-9458-950001FC9967}">
  <ds:schemaRefs>
    <ds:schemaRef ds:uri="http://schemas.microsoft.com/office/2006/metadata/properties"/>
    <ds:schemaRef ds:uri="http://schemas.microsoft.com/office/infopath/2007/PartnerControls"/>
    <ds:schemaRef ds:uri="7d1600b0-2007-41e3-9c95-51bb267ac29f"/>
    <ds:schemaRef ds:uri="bbcbdd6c-5e78-4891-b0f2-89625722f7c0"/>
  </ds:schemaRefs>
</ds:datastoreItem>
</file>

<file path=customXml/itemProps2.xml><?xml version="1.0" encoding="utf-8"?>
<ds:datastoreItem xmlns:ds="http://schemas.openxmlformats.org/officeDocument/2006/customXml" ds:itemID="{FF2702D3-A15B-42DD-809E-5E6ADE3749C2}">
  <ds:schemaRefs>
    <ds:schemaRef ds:uri="http://schemas.microsoft.com/sharepoint/v3/contenttype/forms"/>
  </ds:schemaRefs>
</ds:datastoreItem>
</file>

<file path=customXml/itemProps3.xml><?xml version="1.0" encoding="utf-8"?>
<ds:datastoreItem xmlns:ds="http://schemas.openxmlformats.org/officeDocument/2006/customXml" ds:itemID="{0150332F-4E19-4657-9FCE-95EE00B18F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cbdd6c-5e78-4891-b0f2-89625722f7c0"/>
    <ds:schemaRef ds:uri="7d1600b0-2007-41e3-9c95-51bb267ac2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332</TotalTime>
  <Words>4029</Words>
  <Application>Microsoft Office PowerPoint</Application>
  <PresentationFormat>On-screen Show (16:9)</PresentationFormat>
  <Paragraphs>344</Paragraphs>
  <Slides>11</Slides>
  <Notes>10</Notes>
  <HiddenSlides>2</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Kendall Jensen</cp:lastModifiedBy>
  <cp:revision>10</cp:revision>
  <dcterms:modified xsi:type="dcterms:W3CDTF">2026-10-13T22:19:23Z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0x010100A6C654A2AA729843A8F557D30881786A</vt:lpwstr>
  </property>
</Properties>
</file>